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93" d="100"/>
          <a:sy n="93" d="100"/>
        </p:scale>
        <p:origin x="274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B8687-1322-4C5E-B131-6D2F75149958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115717-A7B1-43BC-872D-F78C0486D4F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115717-A7B1-43BC-872D-F78C0486D4F8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7.png"/><Relationship Id="rId5" Type="http://schemas.openxmlformats.org/officeDocument/2006/relationships/image" Target="../media/image16.png"/><Relationship Id="rId10" Type="http://schemas.openxmlformats.org/officeDocument/2006/relationships/image" Target="../media/image26.png"/><Relationship Id="rId4" Type="http://schemas.openxmlformats.org/officeDocument/2006/relationships/image" Target="../media/image15.png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4.png"/><Relationship Id="rId7" Type="http://schemas.openxmlformats.org/officeDocument/2006/relationships/image" Target="../media/image31.pn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16.png"/><Relationship Id="rId10" Type="http://schemas.openxmlformats.org/officeDocument/2006/relationships/image" Target="../media/image34.png"/><Relationship Id="rId4" Type="http://schemas.openxmlformats.org/officeDocument/2006/relationships/image" Target="../media/image15.png"/><Relationship Id="rId9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E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4327177"/>
            <a:ext cx="7620000" cy="11049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04082" y="1425922"/>
            <a:ext cx="3183835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sz="3000" b="0" i="0" u="none">
                <a:solidFill>
                  <a:srgbClr val="FFFFFF"/>
                </a:solidFill>
                <a:latin typeface="Arial" panose="020B0604020202020204"/>
              </a:rPr>
              <a:t>بِسْمِ اللَّهِ الرَّحْمَنِ الرَّحِيم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70755" y="2245072"/>
            <a:ext cx="3850637" cy="6664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670"/>
              </a:lnSpc>
            </a:pPr>
            <a:r>
              <a:rPr sz="405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عنوان</a:t>
            </a:r>
            <a:r>
              <a:rPr sz="405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5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ایده</a:t>
            </a:r>
            <a:r>
              <a:rPr sz="405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sz="405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نام</a:t>
            </a:r>
            <a:r>
              <a:rPr sz="405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5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هسته</a:t>
            </a:r>
            <a:endParaRPr sz="4050" b="1" i="0" u="non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92812" y="3155602"/>
            <a:ext cx="1006524" cy="39882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sz="18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نام</a:t>
            </a:r>
            <a:r>
              <a:rPr sz="1800" b="0" i="0" u="none" dirty="0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ارائه‌دهنده</a:t>
            </a:r>
            <a:endParaRPr sz="1800" b="0" i="0" u="none" dirty="0">
              <a:solidFill>
                <a:srgbClr val="B0B3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33650" y="4574827"/>
            <a:ext cx="7124700" cy="2659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sz="1200" b="0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sz="1200" b="0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زمان</a:t>
            </a:r>
            <a:r>
              <a:rPr sz="1200" b="0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0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ارائه</a:t>
            </a:r>
            <a:r>
              <a:rPr sz="1200" b="0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۲۰ </a:t>
            </a:r>
            <a:r>
              <a:rPr sz="1200" b="0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دقیقه</a:t>
            </a:r>
            <a:r>
              <a:rPr sz="1200" b="0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0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می‌باشد</a:t>
            </a:r>
            <a:r>
              <a:rPr sz="1200" b="0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E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2550" y="1737270"/>
            <a:ext cx="2447925" cy="4539704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875" y="1737270"/>
            <a:ext cx="2447925" cy="4539704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5200" y="1737270"/>
            <a:ext cx="2447925" cy="4539704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525" y="1737270"/>
            <a:ext cx="2447925" cy="45397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813179" y="2127795"/>
            <a:ext cx="766814" cy="2930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بخش</a:t>
            </a:r>
            <a:r>
              <a:rPr sz="18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اول</a:t>
            </a:r>
            <a:endParaRPr sz="1800" b="1" i="0" u="non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31391" y="2766044"/>
            <a:ext cx="528191" cy="2659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معرفی</a:t>
            </a:r>
            <a:r>
              <a:rPr sz="1200" b="0" i="0" u="none" dirty="0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تیم</a:t>
            </a:r>
            <a:endParaRPr sz="1200" b="0" i="0" u="none" dirty="0">
              <a:solidFill>
                <a:srgbClr val="B0B3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79504" y="2127795"/>
            <a:ext cx="766814" cy="2930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بخش</a:t>
            </a:r>
            <a:r>
              <a:rPr sz="18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دوم</a:t>
            </a:r>
            <a:endParaRPr sz="1800" b="1" i="0" u="non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684323" y="2638276"/>
            <a:ext cx="1022449" cy="5736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1200" b="0" i="0" u="none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معرفی ایده و فناوری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30827" y="2127795"/>
            <a:ext cx="796818" cy="2930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sz="1800" b="1" i="0" u="none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بخش سوم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12561" y="2638276"/>
            <a:ext cx="898624" cy="5736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معرفی</a:t>
            </a:r>
            <a:r>
              <a:rPr sz="1200" b="0" i="0" u="none" dirty="0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بازار</a:t>
            </a:r>
            <a:r>
              <a:rPr sz="1200" b="0" i="0" u="none" dirty="0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و </a:t>
            </a: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رقبا</a:t>
            </a:r>
            <a:endParaRPr sz="1200" b="0" i="0" u="none" dirty="0">
              <a:solidFill>
                <a:srgbClr val="B0B3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17142" y="2127795"/>
            <a:ext cx="956838" cy="2930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بخش</a:t>
            </a:r>
            <a:r>
              <a:rPr sz="18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چهارم</a:t>
            </a:r>
            <a:endParaRPr sz="1800" b="1" i="0" u="non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35602" y="2638276"/>
            <a:ext cx="585341" cy="5736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برنامه</a:t>
            </a:r>
            <a:r>
              <a:rPr sz="1200" b="0" i="0" u="none" dirty="0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کاری</a:t>
            </a:r>
            <a:endParaRPr sz="1200" b="0" i="0" u="none" dirty="0">
              <a:solidFill>
                <a:srgbClr val="B0B3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9077" y="581025"/>
            <a:ext cx="11181397" cy="44428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3780"/>
              </a:lnSpc>
            </a:pPr>
            <a:r>
              <a:rPr sz="2700" b="1" i="0" u="none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فهرست مطالب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1525" y="1299120"/>
            <a:ext cx="10648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0" y="376147"/>
            <a:ext cx="812730" cy="8069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E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5301" y="2948880"/>
            <a:ext cx="11181397" cy="9083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7560"/>
              </a:lnSpc>
            </a:pPr>
            <a:r>
              <a:rPr lang="fa-IR" sz="5400" b="1" i="0" u="none" dirty="0">
                <a:solidFill>
                  <a:srgbClr val="FFFFFF"/>
                </a:solidFill>
                <a:latin typeface="Vazirmatn"/>
              </a:rPr>
              <a:t>۱</a:t>
            </a:r>
            <a:r>
              <a:rPr lang="en-US" sz="5400" b="1" i="0" u="none" dirty="0">
                <a:solidFill>
                  <a:srgbClr val="FFFFFF"/>
                </a:solidFill>
                <a:latin typeface="Vazirmatn"/>
              </a:rPr>
              <a:t>.</a:t>
            </a:r>
            <a:r>
              <a:rPr sz="5400" b="1" i="0" u="none" dirty="0" err="1">
                <a:solidFill>
                  <a:srgbClr val="FFFFFF"/>
                </a:solidFill>
                <a:latin typeface="Vazirmatn"/>
              </a:rPr>
              <a:t>معرفی</a:t>
            </a:r>
            <a:r>
              <a:rPr sz="5400" b="1" i="0" u="none" dirty="0">
                <a:solidFill>
                  <a:srgbClr val="FFFFFF"/>
                </a:solidFill>
                <a:latin typeface="Vazirmatn"/>
              </a:rPr>
              <a:t> </a:t>
            </a:r>
            <a:r>
              <a:rPr sz="5400" b="1" i="0" u="none" dirty="0" err="1">
                <a:solidFill>
                  <a:srgbClr val="FFFFFF"/>
                </a:solidFill>
                <a:latin typeface="Vazirmatn"/>
              </a:rPr>
              <a:t>ایده</a:t>
            </a:r>
            <a:r>
              <a:rPr sz="5400" b="1" i="0" u="none" dirty="0">
                <a:solidFill>
                  <a:srgbClr val="FFFFFF"/>
                </a:solidFill>
                <a:latin typeface="Vazirmatn"/>
              </a:rPr>
              <a:t> و </a:t>
            </a:r>
            <a:r>
              <a:rPr sz="5400" b="1" i="0" u="none" dirty="0" err="1">
                <a:solidFill>
                  <a:srgbClr val="FFFFFF"/>
                </a:solidFill>
                <a:latin typeface="Vazirmatn"/>
              </a:rPr>
              <a:t>فناوری</a:t>
            </a:r>
            <a:endParaRPr sz="5400" b="1" i="0" u="none" dirty="0">
              <a:solidFill>
                <a:srgbClr val="FFFFFF"/>
              </a:solidFill>
              <a:latin typeface="Vazirmat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E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1737270"/>
            <a:ext cx="5133975" cy="4539704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25" y="1737270"/>
            <a:ext cx="5133975" cy="45397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54603" y="2127795"/>
            <a:ext cx="4770596" cy="2995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520"/>
              </a:lnSpc>
            </a:pP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عنوان</a:t>
            </a:r>
            <a:r>
              <a:rPr sz="18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ایده</a:t>
            </a:r>
            <a:r>
              <a:rPr sz="18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1775" y="2685901"/>
            <a:ext cx="4543425" cy="12132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fa-IR" b="0" i="0" kern="1200" dirty="0">
                <a:solidFill>
                  <a:srgbClr val="B0B3B8"/>
                </a:solidFill>
                <a:effectLst/>
                <a:latin typeface="110_Besmellah_1(MRT)" pitchFamily="2" charset="0"/>
              </a:rPr>
              <a:t>بطور معمول افراد با برخورد با یک نیاز و مساله در جامعه یا بازار به یک ایده می‌رسند که می تواند منجر به حل مساله یا رفع نیاز شود در این قسمت بطور خلاصه در خصوص مساله و نیازی که شناسایی کرده اید توضیح دهید.</a:t>
            </a:r>
            <a:endParaRPr sz="1200" b="0" i="0" u="none" dirty="0">
              <a:solidFill>
                <a:srgbClr val="B0B3B8"/>
              </a:solidFill>
              <a:latin typeface="Vazirmatn"/>
            </a:endParaRP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050" y="1746795"/>
            <a:ext cx="5114925" cy="452065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9077" y="581025"/>
            <a:ext cx="11181397" cy="4541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3780"/>
              </a:lnSpc>
            </a:pPr>
            <a:r>
              <a:rPr sz="27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بیان</a:t>
            </a:r>
            <a:r>
              <a:rPr sz="27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7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مساله</a:t>
            </a:r>
            <a:r>
              <a:rPr sz="27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sz="27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مشکل</a:t>
            </a:r>
            <a:endParaRPr sz="2700" b="1" i="0" u="non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1525" y="1299120"/>
            <a:ext cx="10648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0" y="376147"/>
            <a:ext cx="812730" cy="8069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E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1737270"/>
            <a:ext cx="5133975" cy="4539704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25" y="1727745"/>
            <a:ext cx="5133975" cy="4539704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6025" y="1746795"/>
            <a:ext cx="5114925" cy="45206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9628" y="2127795"/>
            <a:ext cx="4770596" cy="2995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راه</a:t>
            </a:r>
            <a:r>
              <a:rPr sz="18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حل</a:t>
            </a:r>
            <a:r>
              <a:rPr sz="18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شما</a:t>
            </a:r>
            <a:r>
              <a:rPr sz="18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برای</a:t>
            </a:r>
            <a:r>
              <a:rPr sz="18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رفع</a:t>
            </a:r>
            <a:r>
              <a:rPr sz="18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این</a:t>
            </a:r>
            <a:r>
              <a:rPr sz="18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مساله</a:t>
            </a:r>
            <a:r>
              <a:rPr sz="18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چیست</a:t>
            </a:r>
            <a:r>
              <a:rPr sz="18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6800" y="2876401"/>
            <a:ext cx="4543425" cy="5780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fa-IR" sz="1200" b="0" i="0" u="none" dirty="0">
                <a:solidFill>
                  <a:srgbClr val="B0B3B8"/>
                </a:solidFill>
                <a:latin typeface="Vazirmatn"/>
              </a:rPr>
              <a:t>در صورت موجود بودن محصول، تصویر آن را در این قسمت اضافه نمایید. تصاویر گویا و بزرگ باشد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9077" y="581025"/>
            <a:ext cx="11181397" cy="4541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3780"/>
              </a:lnSpc>
            </a:pPr>
            <a:r>
              <a:rPr sz="27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ارائه</a:t>
            </a:r>
            <a:r>
              <a:rPr sz="27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7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راه‌حل</a:t>
            </a:r>
            <a:endParaRPr sz="2700" b="1" i="0" u="non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1525" y="1299120"/>
            <a:ext cx="10648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0" y="376147"/>
            <a:ext cx="812730" cy="8069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E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1424" y="1737270"/>
            <a:ext cx="3359050" cy="4539704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6474" y="1737270"/>
            <a:ext cx="3359199" cy="4539704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673" y="1737270"/>
            <a:ext cx="3359050" cy="4539704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2134" y="1969980"/>
            <a:ext cx="1077631" cy="10776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027575" y="3175545"/>
            <a:ext cx="1426897" cy="2995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مشخصات</a:t>
            </a:r>
            <a:r>
              <a:rPr sz="18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فیزیکی</a:t>
            </a:r>
            <a:endParaRPr sz="1800" b="1" i="0" u="non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56699" y="3686026"/>
            <a:ext cx="2768500" cy="5780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fa-IR" sz="1200" b="0" i="0" u="none" dirty="0">
                <a:solidFill>
                  <a:srgbClr val="B0B3B8"/>
                </a:solidFill>
                <a:latin typeface="Arial" panose="020B0604020202020204" pitchFamily="34" charset="0"/>
              </a:rPr>
              <a:t>اندازه، وزن، سرعت موتور و سایر ویژگی‌های مکانیکی و فیزیکی دستگاه یا محصول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7333" y="1969980"/>
            <a:ext cx="1077630" cy="107763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297615" y="3175545"/>
            <a:ext cx="1596918" cy="2995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fa-IR" sz="1800" b="1" i="0" u="none" dirty="0">
                <a:solidFill>
                  <a:srgbClr val="FFFFFF"/>
                </a:solidFill>
                <a:latin typeface="Vazirmatn"/>
              </a:rPr>
              <a:t>مشخصات نرم‌افزاری</a:t>
            </a:r>
            <a:endParaRPr sz="1800" b="1" i="0" u="none" dirty="0">
              <a:solidFill>
                <a:srgbClr val="FFFFFF"/>
              </a:solidFill>
              <a:latin typeface="Vazirmat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11749" y="3686026"/>
            <a:ext cx="2768649" cy="5780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تعداد</a:t>
            </a:r>
            <a:r>
              <a:rPr sz="1200" b="0" i="0" u="none" dirty="0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کاربر</a:t>
            </a:r>
            <a:r>
              <a:rPr sz="1200" b="0" i="0" u="none" dirty="0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قابل</a:t>
            </a:r>
            <a:r>
              <a:rPr sz="1200" b="0" i="0" u="none" dirty="0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پشتیبانی</a:t>
            </a:r>
            <a:r>
              <a:rPr sz="1200" b="0" i="0" u="none" dirty="0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، </a:t>
            </a: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پلتفرم</a:t>
            </a:r>
            <a:r>
              <a:rPr sz="1200" b="0" i="0" u="none" dirty="0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هدف</a:t>
            </a:r>
            <a:r>
              <a:rPr sz="1200" b="0" i="0" u="none" dirty="0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، </a:t>
            </a: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زبان‌های</a:t>
            </a:r>
            <a:r>
              <a:rPr sz="1200" b="0" i="0" u="none" dirty="0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برنامه‌نویسی</a:t>
            </a:r>
            <a:r>
              <a:rPr sz="1200" b="0" i="0" u="none" dirty="0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و </a:t>
            </a: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معماری</a:t>
            </a:r>
            <a:r>
              <a:rPr sz="1200" b="0" i="0" u="none" dirty="0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سیستم</a:t>
            </a:r>
            <a:endParaRPr sz="1200" b="0" i="0" u="none" dirty="0">
              <a:solidFill>
                <a:srgbClr val="B0B3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2383" y="1969980"/>
            <a:ext cx="1077630" cy="107763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899411" y="3175545"/>
            <a:ext cx="1103575" cy="2995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مواد</a:t>
            </a:r>
            <a:r>
              <a:rPr sz="18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و </a:t>
            </a: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طراحی</a:t>
            </a:r>
            <a:endParaRPr sz="1800" b="1" i="0" u="non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66948" y="3686026"/>
            <a:ext cx="2768500" cy="5780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fa-IR" sz="1200" b="0" i="0" u="none" dirty="0">
                <a:solidFill>
                  <a:srgbClr val="B0B3B8"/>
                </a:solidFill>
                <a:latin typeface="Vazirmatn"/>
              </a:rPr>
              <a:t>آلیاژ استفاده شده، چسبندگی، جنبه‌های هنری، نوع طراحی بدنه و نوع بافت مواد</a:t>
            </a:r>
            <a:endParaRPr sz="1200" b="0" i="0" u="none" dirty="0">
              <a:solidFill>
                <a:srgbClr val="B0B3B8"/>
              </a:solidFill>
              <a:latin typeface="Vazirmatn"/>
            </a:endParaRP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31399" y="2342108"/>
            <a:ext cx="419100" cy="3333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86598" y="2342108"/>
            <a:ext cx="419100" cy="33337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65461" y="2342108"/>
            <a:ext cx="371475" cy="33337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39077" y="581025"/>
            <a:ext cx="11181397" cy="4541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3780"/>
              </a:lnSpc>
            </a:pPr>
            <a:r>
              <a:rPr lang="fa-IR" sz="2700" b="1" i="0" u="none" dirty="0">
                <a:solidFill>
                  <a:srgbClr val="FFFFFF"/>
                </a:solidFill>
                <a:latin typeface="Vazirmatn"/>
              </a:rPr>
              <a:t>ویژگی‌های فنی محصول یا خدمت</a:t>
            </a:r>
            <a:endParaRPr sz="2700" b="1" i="0" u="none" dirty="0">
              <a:solidFill>
                <a:srgbClr val="FFFFFF"/>
              </a:solidFill>
              <a:latin typeface="Vazirmatn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71525" y="1299120"/>
            <a:ext cx="10648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000" y="376147"/>
            <a:ext cx="812730" cy="8069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E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1737270"/>
            <a:ext cx="5133975" cy="4539704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25" y="1737270"/>
            <a:ext cx="5133975" cy="45397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54603" y="2127795"/>
            <a:ext cx="4770596" cy="2995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جنبه‌های</a:t>
            </a:r>
            <a:r>
              <a:rPr sz="18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نوآورانه</a:t>
            </a:r>
            <a:r>
              <a:rPr sz="18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و </a:t>
            </a: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فعالیت‌ها</a:t>
            </a:r>
            <a:endParaRPr sz="1800" b="1" i="0" u="non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81775" y="2685901"/>
            <a:ext cx="4543425" cy="2702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sz="1200" b="0" i="0" u="none" dirty="0" err="1">
                <a:solidFill>
                  <a:srgbClr val="B0B3B8"/>
                </a:solidFill>
                <a:latin typeface="Vazirmatn"/>
              </a:rPr>
              <a:t>فعالیت‌های</a:t>
            </a:r>
            <a:r>
              <a:rPr sz="1200" b="0" i="0" u="none" dirty="0">
                <a:solidFill>
                  <a:srgbClr val="B0B3B8"/>
                </a:solidFill>
                <a:latin typeface="Vazirmatn"/>
              </a:rPr>
              <a:t> </a:t>
            </a:r>
            <a:r>
              <a:rPr sz="1200" b="0" i="0" u="none" dirty="0" err="1">
                <a:solidFill>
                  <a:srgbClr val="B0B3B8"/>
                </a:solidFill>
                <a:latin typeface="Vazirmatn"/>
              </a:rPr>
              <a:t>انجام</a:t>
            </a:r>
            <a:r>
              <a:rPr sz="1200" b="0" i="0" u="none" dirty="0">
                <a:solidFill>
                  <a:srgbClr val="B0B3B8"/>
                </a:solidFill>
                <a:latin typeface="Vazirmatn"/>
              </a:rPr>
              <a:t> </a:t>
            </a: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شده</a:t>
            </a:r>
            <a:r>
              <a:rPr sz="1200" b="0" i="0" u="none" dirty="0">
                <a:solidFill>
                  <a:srgbClr val="B0B3B8"/>
                </a:solidFill>
                <a:latin typeface="Vazirmatn"/>
              </a:rPr>
              <a:t> </a:t>
            </a:r>
            <a:r>
              <a:rPr sz="1200" b="0" i="0" u="none" dirty="0" err="1">
                <a:solidFill>
                  <a:srgbClr val="B0B3B8"/>
                </a:solidFill>
                <a:latin typeface="Vazirmatn"/>
              </a:rPr>
              <a:t>تاکنون</a:t>
            </a:r>
            <a:r>
              <a:rPr sz="1200" b="0" i="0" u="none" dirty="0">
                <a:solidFill>
                  <a:srgbClr val="B0B3B8"/>
                </a:solidFill>
                <a:latin typeface="Vazirmatn"/>
              </a:rPr>
              <a:t> </a:t>
            </a:r>
            <a:r>
              <a:rPr sz="1200" b="0" i="0" u="none" dirty="0" err="1">
                <a:solidFill>
                  <a:srgbClr val="B0B3B8"/>
                </a:solidFill>
                <a:latin typeface="Vazirmatn"/>
              </a:rPr>
              <a:t>توسط</a:t>
            </a:r>
            <a:r>
              <a:rPr sz="1200" b="0" i="0" u="none" dirty="0">
                <a:solidFill>
                  <a:srgbClr val="B0B3B8"/>
                </a:solidFill>
                <a:latin typeface="Vazirmatn"/>
              </a:rPr>
              <a:t> </a:t>
            </a:r>
            <a:r>
              <a:rPr sz="1200" b="0" i="0" u="none" dirty="0" err="1">
                <a:solidFill>
                  <a:srgbClr val="B0B3B8"/>
                </a:solidFill>
                <a:latin typeface="Vazirmatn"/>
              </a:rPr>
              <a:t>تیم</a:t>
            </a:r>
            <a:r>
              <a:rPr sz="1200" b="0" i="0" u="none" dirty="0">
                <a:solidFill>
                  <a:srgbClr val="B0B3B8"/>
                </a:solidFill>
                <a:latin typeface="Vazirmatn"/>
              </a:rPr>
              <a:t> </a:t>
            </a:r>
            <a:r>
              <a:rPr sz="1200" b="0" i="0" u="none" dirty="0" err="1">
                <a:solidFill>
                  <a:srgbClr val="B0B3B8"/>
                </a:solidFill>
                <a:latin typeface="Vazirmatn"/>
              </a:rPr>
              <a:t>خود</a:t>
            </a:r>
            <a:r>
              <a:rPr sz="1200" b="0" i="0" u="none" dirty="0">
                <a:solidFill>
                  <a:srgbClr val="B0B3B8"/>
                </a:solidFill>
                <a:latin typeface="Vazirmatn"/>
              </a:rPr>
              <a:t> </a:t>
            </a:r>
            <a:r>
              <a:rPr sz="1200" b="0" i="0" u="none" dirty="0" err="1">
                <a:solidFill>
                  <a:srgbClr val="B0B3B8"/>
                </a:solidFill>
                <a:latin typeface="Vazirmatn"/>
              </a:rPr>
              <a:t>را</a:t>
            </a:r>
            <a:r>
              <a:rPr sz="1200" b="0" i="0" u="none" dirty="0">
                <a:solidFill>
                  <a:srgbClr val="B0B3B8"/>
                </a:solidFill>
                <a:latin typeface="Vazirmatn"/>
              </a:rPr>
              <a:t> </a:t>
            </a:r>
            <a:r>
              <a:rPr sz="1200" b="0" i="0" u="none" dirty="0" err="1">
                <a:solidFill>
                  <a:srgbClr val="B0B3B8"/>
                </a:solidFill>
                <a:latin typeface="Vazirmatn"/>
              </a:rPr>
              <a:t>بصورت</a:t>
            </a:r>
            <a:r>
              <a:rPr sz="1200" b="0" i="0" u="none" dirty="0">
                <a:solidFill>
                  <a:srgbClr val="B0B3B8"/>
                </a:solidFill>
                <a:latin typeface="Vazirmatn"/>
              </a:rPr>
              <a:t> </a:t>
            </a:r>
            <a:r>
              <a:rPr sz="1200" b="0" i="0" u="none" dirty="0" err="1">
                <a:solidFill>
                  <a:srgbClr val="B0B3B8"/>
                </a:solidFill>
                <a:latin typeface="Vazirmatn"/>
              </a:rPr>
              <a:t>تیتروار</a:t>
            </a:r>
            <a:r>
              <a:rPr sz="1200" b="0" i="0" u="none" dirty="0">
                <a:solidFill>
                  <a:srgbClr val="B0B3B8"/>
                </a:solidFill>
                <a:latin typeface="Vazirmatn"/>
              </a:rPr>
              <a:t> </a:t>
            </a:r>
            <a:r>
              <a:rPr sz="1200" b="0" i="0" u="none" dirty="0" err="1">
                <a:solidFill>
                  <a:srgbClr val="B0B3B8"/>
                </a:solidFill>
                <a:latin typeface="Vazirmatn"/>
              </a:rPr>
              <a:t>توضیح</a:t>
            </a:r>
            <a:r>
              <a:rPr sz="1200" b="0" i="0" u="none" dirty="0">
                <a:solidFill>
                  <a:srgbClr val="B0B3B8"/>
                </a:solidFill>
                <a:latin typeface="Vazirmatn"/>
              </a:rPr>
              <a:t> </a:t>
            </a:r>
            <a:r>
              <a:rPr sz="1200" b="0" i="0" u="none" dirty="0" err="1">
                <a:solidFill>
                  <a:srgbClr val="B0B3B8"/>
                </a:solidFill>
                <a:latin typeface="Vazirmatn"/>
              </a:rPr>
              <a:t>دهید</a:t>
            </a:r>
            <a:r>
              <a:rPr lang="fa-IR" sz="1200" b="0" i="0" u="none" dirty="0">
                <a:solidFill>
                  <a:srgbClr val="B0B3B8"/>
                </a:solidFill>
                <a:latin typeface="Vazirmatn"/>
              </a:rPr>
              <a:t>:</a:t>
            </a:r>
            <a:endParaRPr sz="1200" b="0" i="0" u="none" dirty="0">
              <a:solidFill>
                <a:srgbClr val="B0B3B8"/>
              </a:solidFill>
              <a:latin typeface="Vazirmat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9628" y="2127795"/>
            <a:ext cx="4770596" cy="2930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وضعیت</a:t>
            </a:r>
            <a:r>
              <a:rPr sz="18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پیشرفت</a:t>
            </a:r>
            <a:r>
              <a:rPr sz="18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ایده</a:t>
            </a:r>
            <a:endParaRPr sz="1800" b="1" i="0" u="non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6800" y="2685901"/>
            <a:ext cx="4543425" cy="2702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fa-IR" sz="1200" b="0" i="0" u="none" dirty="0">
                <a:solidFill>
                  <a:srgbClr val="B0B3B8"/>
                </a:solidFill>
                <a:latin typeface="Vazirmatn"/>
              </a:rPr>
              <a:t>ایده در حال حاضر در چه مرحله‌ای قرار دارد:</a:t>
            </a:r>
            <a:endParaRPr sz="1200" b="0" i="0" u="none" dirty="0">
              <a:solidFill>
                <a:srgbClr val="B0B3B8"/>
              </a:solidFill>
              <a:latin typeface="Vazirmat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81775" y="3276451"/>
            <a:ext cx="4352925" cy="2659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توسعه</a:t>
            </a:r>
            <a:r>
              <a:rPr sz="1200" b="0" i="0" u="none" dirty="0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معماری</a:t>
            </a:r>
            <a:r>
              <a:rPr sz="1200" b="0" i="0" u="none" dirty="0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اولیه</a:t>
            </a:r>
            <a:r>
              <a:rPr sz="1200" b="0" i="0" u="none" dirty="0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سیستم</a:t>
            </a:r>
            <a:endParaRPr sz="1200" b="0" i="0" u="none" dirty="0">
              <a:solidFill>
                <a:srgbClr val="B0B3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81775" y="3724126"/>
            <a:ext cx="4352925" cy="2659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sz="1200" b="0" i="0" u="none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پیاده‌سازی الگوریتم‌های هوش مصنوعی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1775" y="4171801"/>
            <a:ext cx="4352925" cy="2659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sz="1200" b="0" i="0" u="none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تست‌های آزمایشگاهی موفق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6800" y="3276451"/>
            <a:ext cx="4352925" cy="2659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sz="1200" b="0" i="0" u="none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تحقیقات و فاز مطالعاتی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6800" y="3724126"/>
            <a:ext cx="4352925" cy="2659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sz="1200" b="0" i="0" u="none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تولید نمونه اولیه (MVP)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6800" y="4171801"/>
            <a:ext cx="4352925" cy="2659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sz="1200" b="0" i="0" u="none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تولید محدود و شروع فروش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10900" y="3333601"/>
            <a:ext cx="1143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900" b="0" i="0" u="none">
                <a:solidFill>
                  <a:srgbClr val="4A90E2"/>
                </a:solidFill>
                <a:latin typeface="Vazirmatn"/>
              </a:rPr>
              <a:t>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10900" y="3781276"/>
            <a:ext cx="1143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900" b="0" i="0" u="none">
                <a:solidFill>
                  <a:srgbClr val="4A90E2"/>
                </a:solidFill>
                <a:latin typeface="Vazirmatn"/>
              </a:rPr>
              <a:t>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10900" y="4228951"/>
            <a:ext cx="1143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900" b="0" i="0" u="none">
                <a:solidFill>
                  <a:srgbClr val="4A90E2"/>
                </a:solidFill>
                <a:latin typeface="Vazirmatn"/>
              </a:rPr>
              <a:t>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95925" y="3333601"/>
            <a:ext cx="1143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900" b="0" i="0" u="none">
                <a:solidFill>
                  <a:srgbClr val="4A90E2"/>
                </a:solidFill>
                <a:latin typeface="Vazirmatn"/>
              </a:rPr>
              <a:t>◆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95925" y="3781276"/>
            <a:ext cx="1143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900" b="0" i="0" u="none">
                <a:solidFill>
                  <a:srgbClr val="4A90E2"/>
                </a:solidFill>
                <a:latin typeface="Vazirmatn"/>
              </a:rPr>
              <a:t>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95925" y="4228951"/>
            <a:ext cx="1143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900" b="0" i="0" u="none">
                <a:solidFill>
                  <a:srgbClr val="4A90E2"/>
                </a:solidFill>
                <a:latin typeface="Vazirmatn"/>
              </a:rPr>
              <a:t>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9077" y="581025"/>
            <a:ext cx="11181397" cy="4541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3780"/>
              </a:lnSpc>
            </a:pPr>
            <a:r>
              <a:rPr lang="fa-IR" sz="2700" b="1" i="0" u="none" dirty="0">
                <a:solidFill>
                  <a:srgbClr val="FFFFFF"/>
                </a:solidFill>
                <a:latin typeface="Vazirmatn"/>
              </a:rPr>
              <a:t>توجیه فناورانه و نوآورانه بودن ایده</a:t>
            </a:r>
            <a:endParaRPr sz="2700" b="1" i="0" u="none" dirty="0">
              <a:solidFill>
                <a:srgbClr val="FFFFFF"/>
              </a:solidFill>
              <a:latin typeface="Vazirmatn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71525" y="1299120"/>
            <a:ext cx="10648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376147"/>
            <a:ext cx="812730" cy="8069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E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5301" y="2948880"/>
            <a:ext cx="11181397" cy="9083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7560"/>
              </a:lnSpc>
            </a:pPr>
            <a:r>
              <a:rPr sz="54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۲.معرفی </a:t>
            </a:r>
            <a:r>
              <a:rPr sz="54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بازار</a:t>
            </a:r>
            <a:r>
              <a:rPr sz="54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و </a:t>
            </a:r>
            <a:r>
              <a:rPr sz="54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رقبا</a:t>
            </a:r>
            <a:endParaRPr sz="5400" b="1" i="0" u="non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E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25" y="1737270"/>
            <a:ext cx="5133975" cy="4539704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6300" y="3173610"/>
            <a:ext cx="714375" cy="571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81775" y="3935610"/>
            <a:ext cx="4543425" cy="7225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fa-IR" sz="1500" b="0" i="0" u="none" dirty="0">
                <a:solidFill>
                  <a:srgbClr val="B0B3B8"/>
                </a:solidFill>
                <a:latin typeface="Vazirmatn"/>
              </a:rPr>
              <a:t>در این قسمت توضیح دهید چه کسانی از محصول و خدمت شما استفاده خواهند کرد؟ بخش‌بندی بازار خود را مشخص کنید.</a:t>
            </a:r>
            <a:endParaRPr sz="1500" b="0" i="0" u="none" dirty="0">
              <a:solidFill>
                <a:srgbClr val="B0B3B8"/>
              </a:solidFill>
              <a:latin typeface="Vazirmatn"/>
            </a:endParaRP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050" y="1746795"/>
            <a:ext cx="5114925" cy="452065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9077" y="581025"/>
            <a:ext cx="11181397" cy="44428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3780"/>
              </a:lnSpc>
            </a:pPr>
            <a:r>
              <a:rPr sz="27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معرفی</a:t>
            </a:r>
            <a:r>
              <a:rPr sz="27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7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مشتریان</a:t>
            </a:r>
            <a:r>
              <a:rPr sz="27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7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هدف</a:t>
            </a:r>
            <a:endParaRPr sz="2700" b="1" i="0" u="non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1525" y="1299120"/>
            <a:ext cx="10648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0" y="376147"/>
            <a:ext cx="812730" cy="8069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E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25" y="1737270"/>
            <a:ext cx="10648950" cy="3409950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71550" y="1937295"/>
          <a:ext cx="10248899" cy="3009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38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34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18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49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1980">
                <a:tc>
                  <a:txBody>
                    <a:bodyPr/>
                    <a:lstStyle/>
                    <a:p>
                      <a:pPr marL="0" marR="0" lvl="0" indent="0" algn="r" defTabSz="4572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b="1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وجه</a:t>
                      </a:r>
                      <a:r>
                        <a:rPr lang="en-US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تمایز</a:t>
                      </a:r>
                      <a:r>
                        <a:rPr lang="en-US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محصول</a:t>
                      </a:r>
                      <a:r>
                        <a:rPr lang="en-US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200" b="1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خدمت</a:t>
                      </a:r>
                      <a:r>
                        <a:rPr lang="en-US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شما</a:t>
                      </a:r>
                      <a:endParaRPr lang="en-US" sz="1200" dirty="0">
                        <a:effectLst/>
                      </a:endParaRPr>
                    </a:p>
                    <a:p>
                      <a:pPr algn="r" rtl="1"/>
                      <a:endParaRPr sz="1200" b="1" i="0" u="none" dirty="0">
                        <a:solidFill>
                          <a:srgbClr val="FFFFFF"/>
                        </a:solidFill>
                        <a:latin typeface="Vazirmatn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 eaLnBrk="1" latinLnBrk="0" hangingPunct="1"/>
                      <a:r>
                        <a:rPr lang="en-US" sz="1400" b="1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قیمت</a:t>
                      </a:r>
                      <a:endParaRPr lang="en-US" sz="1400" dirty="0">
                        <a:effectLst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fa-IR" sz="1200" b="1" i="0" u="none" dirty="0">
                          <a:solidFill>
                            <a:srgbClr val="FFFFFF"/>
                          </a:solidFill>
                          <a:latin typeface="Vazirmatn"/>
                        </a:rPr>
                        <a:t>نام شرکت/برند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rtl="1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Vazirmatn"/>
                        </a:rPr>
                        <a:t>نام محصول/خدمت</a:t>
                      </a:r>
                      <a:endParaRPr lang="fa-IR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80">
                <a:tc>
                  <a:txBody>
                    <a:bodyPr/>
                    <a:lstStyle/>
                    <a:p>
                      <a:pPr algn="r" rtl="1"/>
                      <a:endParaRPr sz="1200" b="1" i="0" u="none" dirty="0">
                        <a:solidFill>
                          <a:srgbClr val="4A90E2"/>
                        </a:solidFill>
                        <a:latin typeface="Vazirmatn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200" b="0" i="0" u="none" dirty="0">
                          <a:solidFill>
                            <a:srgbClr val="B0B3B8"/>
                          </a:solidFill>
                          <a:latin typeface="Vazirmatn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200" b="0" i="0" u="none">
                          <a:solidFill>
                            <a:srgbClr val="B0B3B8"/>
                          </a:solidFill>
                          <a:latin typeface="Vazirmatn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1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 i="0" u="none" strike="noStrike" kern="1200" dirty="0">
                          <a:solidFill>
                            <a:srgbClr val="4A90E2"/>
                          </a:solidFill>
                          <a:effectLst/>
                          <a:latin typeface="Vazirmatn"/>
                        </a:rPr>
                        <a:t>محصول خود هسته</a:t>
                      </a:r>
                      <a:endParaRPr lang="fa-IR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80">
                <a:tc>
                  <a:txBody>
                    <a:bodyPr/>
                    <a:lstStyle/>
                    <a:p>
                      <a:pPr algn="r" rtl="1"/>
                      <a:endParaRPr sz="1200" b="0" i="0" u="none" dirty="0">
                        <a:solidFill>
                          <a:srgbClr val="B0B3B8"/>
                        </a:solidFill>
                        <a:latin typeface="Vazirmatn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200" b="0" i="0" u="none" dirty="0">
                          <a:solidFill>
                            <a:srgbClr val="B0B3B8"/>
                          </a:solidFill>
                          <a:latin typeface="Vazirmatn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200" b="0" i="0" u="none">
                          <a:solidFill>
                            <a:srgbClr val="B0B3B8"/>
                          </a:solidFill>
                          <a:latin typeface="Vazirmatn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rtl="1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0" i="0" u="none" strike="noStrike" kern="1200" dirty="0">
                          <a:solidFill>
                            <a:srgbClr val="B0B3B8"/>
                          </a:solidFill>
                          <a:effectLst/>
                          <a:latin typeface="Vazirmatn"/>
                        </a:rPr>
                        <a:t>محصول رقیب ۱</a:t>
                      </a:r>
                      <a:endParaRPr lang="fa-IR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1980">
                <a:tc>
                  <a:txBody>
                    <a:bodyPr/>
                    <a:lstStyle/>
                    <a:p>
                      <a:pPr algn="r" rtl="1"/>
                      <a:endParaRPr sz="1200" b="0" i="0" u="none" dirty="0">
                        <a:solidFill>
                          <a:srgbClr val="B0B3B8"/>
                        </a:solidFill>
                        <a:latin typeface="Vazirmatn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200" b="0" i="0" u="none" dirty="0">
                          <a:solidFill>
                            <a:srgbClr val="B0B3B8"/>
                          </a:solidFill>
                          <a:latin typeface="Vazirmatn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200" b="0" i="0" u="none">
                          <a:solidFill>
                            <a:srgbClr val="B0B3B8"/>
                          </a:solidFill>
                          <a:latin typeface="Vazirmatn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rtl="1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0" i="0" u="none" strike="noStrike" kern="1200">
                          <a:solidFill>
                            <a:srgbClr val="B0B3B8"/>
                          </a:solidFill>
                          <a:effectLst/>
                          <a:latin typeface="Vazirmatn"/>
                        </a:rPr>
                        <a:t>محصول رقیب ۲</a:t>
                      </a:r>
                      <a:endParaRPr lang="fa-IR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1980">
                <a:tc>
                  <a:txBody>
                    <a:bodyPr/>
                    <a:lstStyle/>
                    <a:p>
                      <a:pPr algn="r" rtl="1"/>
                      <a:endParaRPr sz="1200" b="0" i="0" u="none" dirty="0">
                        <a:solidFill>
                          <a:srgbClr val="B0B3B8"/>
                        </a:solidFill>
                        <a:latin typeface="Vazirmatn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200" b="0" i="0" u="none" dirty="0">
                          <a:solidFill>
                            <a:srgbClr val="B0B3B8"/>
                          </a:solidFill>
                          <a:latin typeface="Vazirmatn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200" b="0" i="0" u="none">
                          <a:solidFill>
                            <a:srgbClr val="B0B3B8"/>
                          </a:solidFill>
                          <a:latin typeface="Vazirmatn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rtl="1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0" i="0" u="none" strike="noStrike" kern="1200" dirty="0">
                          <a:solidFill>
                            <a:srgbClr val="B0B3B8"/>
                          </a:solidFill>
                          <a:effectLst/>
                          <a:latin typeface="Vazirmatn"/>
                        </a:rPr>
                        <a:t>محصول رقیب ۳</a:t>
                      </a:r>
                      <a:endParaRPr lang="fa-IR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8536632" y="2518320"/>
            <a:ext cx="2683817" cy="190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203156" y="2518320"/>
            <a:ext cx="2333476" cy="190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821287" y="2518320"/>
            <a:ext cx="1381869" cy="190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71550" y="2518320"/>
            <a:ext cx="3849737" cy="190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536632" y="3132683"/>
            <a:ext cx="2683817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03156" y="3132683"/>
            <a:ext cx="2333476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821287" y="3132683"/>
            <a:ext cx="1381869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71550" y="3132683"/>
            <a:ext cx="3849737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536632" y="3732758"/>
            <a:ext cx="2683817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203156" y="3732758"/>
            <a:ext cx="2333476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821287" y="3732758"/>
            <a:ext cx="1381869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971550" y="3732758"/>
            <a:ext cx="3849737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536632" y="4332833"/>
            <a:ext cx="2683817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203156" y="4332833"/>
            <a:ext cx="2333476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4821287" y="4332833"/>
            <a:ext cx="1381869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971550" y="4332833"/>
            <a:ext cx="3849737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536632" y="4932908"/>
            <a:ext cx="2683817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203156" y="4932908"/>
            <a:ext cx="2333476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4821287" y="4932908"/>
            <a:ext cx="1381869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971550" y="4932908"/>
            <a:ext cx="3849737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239077" y="581025"/>
            <a:ext cx="11181397" cy="4541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3780"/>
              </a:lnSpc>
            </a:pPr>
            <a:r>
              <a:rPr lang="fa-IR" sz="2700" b="1" i="0" u="none" dirty="0">
                <a:solidFill>
                  <a:srgbClr val="FFFFFF"/>
                </a:solidFill>
                <a:latin typeface="Vazirmatn"/>
              </a:rPr>
              <a:t>بررسی رقبا در بازار (داخل و خارج)</a:t>
            </a:r>
            <a:endParaRPr sz="2700" b="1" i="0" u="none" dirty="0">
              <a:solidFill>
                <a:srgbClr val="FFFFFF"/>
              </a:solidFill>
              <a:latin typeface="Vazirmatn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71525" y="1299120"/>
            <a:ext cx="10648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376147"/>
            <a:ext cx="812730" cy="8069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E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1424" y="1737270"/>
            <a:ext cx="3359050" cy="4539704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6474" y="1737270"/>
            <a:ext cx="3359199" cy="4539704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673" y="1737270"/>
            <a:ext cx="3359050" cy="4539704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2134" y="1969980"/>
            <a:ext cx="1077631" cy="10776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405907" y="3175545"/>
            <a:ext cx="670083" cy="2930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بازاریابی</a:t>
            </a:r>
            <a:endParaRPr sz="1800" b="1" i="0" u="non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56699" y="3686026"/>
            <a:ext cx="2768500" cy="5780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fa-IR" sz="1200" b="0" i="0" u="none" dirty="0">
                <a:solidFill>
                  <a:srgbClr val="B0B3B8"/>
                </a:solidFill>
                <a:latin typeface="Vazirmatn"/>
              </a:rPr>
              <a:t>چگونه و از چه روشی برای تبلیغ محصول یا خدمت خود استفاده می‌کنید.</a:t>
            </a:r>
            <a:endParaRPr sz="1200" b="0" i="0" u="none" dirty="0">
              <a:solidFill>
                <a:srgbClr val="B0B3B8"/>
              </a:solidFill>
              <a:latin typeface="Vazirmatn"/>
            </a:endParaRP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7333" y="1969980"/>
            <a:ext cx="1077630" cy="107763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627656" y="3175545"/>
            <a:ext cx="936835" cy="2995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sz="1800" b="1" i="0" u="none" dirty="0" err="1">
                <a:solidFill>
                  <a:srgbClr val="FFFFFF"/>
                </a:solidFill>
                <a:latin typeface="Vazirmatn"/>
              </a:rPr>
              <a:t>مدل</a:t>
            </a:r>
            <a:r>
              <a:rPr sz="1800" b="1" i="0" u="none" dirty="0">
                <a:solidFill>
                  <a:srgbClr val="FFFFFF"/>
                </a:solidFill>
                <a:latin typeface="Vazirmatn"/>
              </a:rPr>
              <a:t> </a:t>
            </a: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درآمدی</a:t>
            </a:r>
            <a:endParaRPr sz="1800" b="1" i="0" u="non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11749" y="3686026"/>
            <a:ext cx="2768649" cy="5780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fa-IR" sz="1200" b="0" i="0" u="none" dirty="0">
                <a:solidFill>
                  <a:srgbClr val="B0B3B8"/>
                </a:solidFill>
                <a:latin typeface="Vazirmatn"/>
              </a:rPr>
              <a:t>چگونه و از چه روشی از محصول یا خدمت خود درآمد کسب می‌کنید.</a:t>
            </a:r>
            <a:endParaRPr sz="1200" b="0" i="0" u="none" dirty="0">
              <a:solidFill>
                <a:srgbClr val="B0B3B8"/>
              </a:solidFill>
              <a:latin typeface="Vazirmatn"/>
            </a:endParaRP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2383" y="1969980"/>
            <a:ext cx="1077630" cy="107763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857840" y="3175545"/>
            <a:ext cx="1186867" cy="2995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sz="1800" b="1" i="0" u="none" dirty="0" err="1">
                <a:solidFill>
                  <a:srgbClr val="FFFFFF"/>
                </a:solidFill>
                <a:latin typeface="Vazirmatn"/>
              </a:rPr>
              <a:t>بررسی</a:t>
            </a:r>
            <a:r>
              <a:rPr sz="1800" b="1" i="0" u="none" dirty="0">
                <a:solidFill>
                  <a:srgbClr val="FFFFFF"/>
                </a:solidFill>
                <a:latin typeface="Vazirmatn"/>
              </a:rPr>
              <a:t> </a:t>
            </a: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هزینه‌ها</a:t>
            </a:r>
            <a:endParaRPr sz="1800" b="1" i="0" u="non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66948" y="3686026"/>
            <a:ext cx="2768500" cy="5780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fa-IR" sz="1200" b="0" i="0" u="none" dirty="0">
                <a:solidFill>
                  <a:srgbClr val="B0B3B8"/>
                </a:solidFill>
                <a:latin typeface="Vazirmatn"/>
              </a:rPr>
              <a:t>هزینه‌های مرتبط با راه‌اندازی ایده خود را بیان کنید</a:t>
            </a:r>
          </a:p>
          <a:p>
            <a:pPr algn="ctr">
              <a:lnSpc>
                <a:spcPts val="2400"/>
              </a:lnSpc>
            </a:pPr>
            <a:r>
              <a:rPr lang="fa-IR" sz="1200" b="0" i="0" u="none" dirty="0">
                <a:solidFill>
                  <a:srgbClr val="B0B3B8"/>
                </a:solidFill>
                <a:latin typeface="Vazirmatn"/>
              </a:rPr>
              <a:t>(...مواد اولیه، تجهیزات و)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74262" y="2342108"/>
            <a:ext cx="333375" cy="3333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29461" y="2342108"/>
            <a:ext cx="333375" cy="33337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65461" y="2342108"/>
            <a:ext cx="371475" cy="33337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39077" y="581025"/>
            <a:ext cx="11181397" cy="44428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3780"/>
              </a:lnSpc>
            </a:pPr>
            <a:r>
              <a:rPr sz="27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استراتژی‌های</a:t>
            </a:r>
            <a:r>
              <a:rPr sz="27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7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کسب</a:t>
            </a:r>
            <a:r>
              <a:rPr sz="27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و </a:t>
            </a:r>
            <a:r>
              <a:rPr sz="27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کار</a:t>
            </a:r>
            <a:endParaRPr sz="2700" b="1" i="0" u="non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71525" y="1299120"/>
            <a:ext cx="10648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000" y="376147"/>
            <a:ext cx="812730" cy="8069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E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1737270"/>
            <a:ext cx="5133975" cy="4539704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25" y="1737270"/>
            <a:ext cx="5133975" cy="45397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54603" y="2127795"/>
            <a:ext cx="4770596" cy="2995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520"/>
              </a:lnSpc>
            </a:pP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چالش‌های</a:t>
            </a:r>
            <a:r>
              <a:rPr sz="18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پیش</a:t>
            </a:r>
            <a:r>
              <a:rPr sz="18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رو</a:t>
            </a:r>
            <a:r>
              <a:rPr sz="18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050" y="1746795"/>
            <a:ext cx="5114925" cy="452065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81775" y="2685901"/>
            <a:ext cx="4352925" cy="2659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اخذ</a:t>
            </a:r>
            <a:r>
              <a:rPr sz="1200" b="0" i="0" u="none" dirty="0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مجوزهای</a:t>
            </a:r>
            <a:r>
              <a:rPr sz="1200" b="0" i="0" u="none" dirty="0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قانونی</a:t>
            </a:r>
            <a:r>
              <a:rPr sz="1200" b="0" i="0" u="none" dirty="0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و </a:t>
            </a: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استانداردها</a:t>
            </a:r>
            <a:endParaRPr sz="1200" b="0" i="0" u="none" dirty="0">
              <a:solidFill>
                <a:srgbClr val="B0B3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81775" y="3133576"/>
            <a:ext cx="4352925" cy="2659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تامین</a:t>
            </a:r>
            <a:r>
              <a:rPr sz="1200" b="0" i="0" u="none" dirty="0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سرمایه</a:t>
            </a:r>
            <a:r>
              <a:rPr sz="1200" b="0" i="0" u="none" dirty="0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اولیه</a:t>
            </a:r>
            <a:r>
              <a:rPr sz="1200" b="0" i="0" u="none" dirty="0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جهت</a:t>
            </a:r>
            <a:r>
              <a:rPr sz="1200" b="0" i="0" u="none" dirty="0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تولید</a:t>
            </a:r>
            <a:r>
              <a:rPr sz="1200" b="0" i="0" u="none" dirty="0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انبوه</a:t>
            </a:r>
            <a:endParaRPr sz="1200" b="0" i="0" u="none" dirty="0">
              <a:solidFill>
                <a:srgbClr val="B0B3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81775" y="3581251"/>
            <a:ext cx="4352925" cy="2659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sz="1200" b="0" i="0" u="none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تامین مواد اولیه در شرایط تحریم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1775" y="4028926"/>
            <a:ext cx="4352925" cy="2659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sz="1200" b="0" i="0" u="none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مشکلات دستیابی به فناوری‌های نوین و تولید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10900" y="2743051"/>
            <a:ext cx="1143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900" b="0" i="0" u="none">
                <a:solidFill>
                  <a:srgbClr val="4A90E2"/>
                </a:solidFill>
                <a:latin typeface="Vazirmatn"/>
              </a:rPr>
              <a:t>◆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10900" y="3190726"/>
            <a:ext cx="1143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900" b="0" i="0" u="none">
                <a:solidFill>
                  <a:srgbClr val="4A90E2"/>
                </a:solidFill>
                <a:latin typeface="Vazirmatn"/>
              </a:rPr>
              <a:t>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10900" y="3638401"/>
            <a:ext cx="1143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900" b="0" i="0" u="none">
                <a:solidFill>
                  <a:srgbClr val="4A90E2"/>
                </a:solidFill>
                <a:latin typeface="Vazirmatn"/>
              </a:rPr>
              <a:t>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10900" y="4086076"/>
            <a:ext cx="1143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900" b="0" i="0" u="none">
                <a:solidFill>
                  <a:srgbClr val="4A90E2"/>
                </a:solidFill>
                <a:latin typeface="Vazirmatn"/>
              </a:rPr>
              <a:t>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9077" y="581025"/>
            <a:ext cx="11181397" cy="44428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3780"/>
              </a:lnSpc>
            </a:pPr>
            <a:r>
              <a:rPr sz="27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موانع</a:t>
            </a:r>
            <a:r>
              <a:rPr sz="27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و </a:t>
            </a:r>
            <a:r>
              <a:rPr sz="27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مشکلات</a:t>
            </a:r>
            <a:r>
              <a:rPr sz="27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7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اجرایی</a:t>
            </a:r>
            <a:r>
              <a:rPr sz="27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sz="27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مالی</a:t>
            </a:r>
            <a:r>
              <a:rPr sz="27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sz="27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غیرمالی</a:t>
            </a:r>
            <a:r>
              <a:rPr sz="27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1525" y="1299120"/>
            <a:ext cx="10648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0" y="376147"/>
            <a:ext cx="812730" cy="80692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E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5301" y="2948880"/>
            <a:ext cx="11181397" cy="9083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7560"/>
              </a:lnSpc>
            </a:pPr>
            <a:r>
              <a:rPr sz="54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۳.برنامه </a:t>
            </a:r>
            <a:r>
              <a:rPr sz="54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کاری</a:t>
            </a:r>
            <a:endParaRPr sz="5400" b="1" i="0" u="non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E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25" y="1737270"/>
            <a:ext cx="10648950" cy="2809875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71550" y="1937295"/>
          <a:ext cx="10248895" cy="2409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9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4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4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48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48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48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54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496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2456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200" b="1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ریال</a:t>
                      </a:r>
                      <a:r>
                        <a:rPr lang="en-US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en-US" sz="1200" b="1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مبلغ</a:t>
                      </a:r>
                      <a:r>
                        <a:rPr lang="en-US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مورد</a:t>
                      </a:r>
                      <a:r>
                        <a:rPr lang="en-US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نیاز</a:t>
                      </a:r>
                      <a:endParaRPr lang="en-US" sz="1200" dirty="0">
                        <a:effectLst/>
                        <a:cs typeface="+mn-c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 i="0" u="none" dirty="0" err="1">
                          <a:solidFill>
                            <a:srgbClr val="FFFFFF"/>
                          </a:solidFill>
                          <a:latin typeface="Vazirmatn"/>
                          <a:cs typeface="+mn-cs"/>
                        </a:rPr>
                        <a:t>ماه</a:t>
                      </a:r>
                      <a:r>
                        <a:rPr sz="1200" b="1" i="0" u="none" dirty="0">
                          <a:solidFill>
                            <a:srgbClr val="FFFFFF"/>
                          </a:solidFill>
                          <a:latin typeface="Vazirmatn"/>
                          <a:cs typeface="+mn-cs"/>
                        </a:rPr>
                        <a:t> </a:t>
                      </a:r>
                      <a:r>
                        <a:rPr lang="fa-IR" sz="1200" b="1" i="0" u="none" dirty="0">
                          <a:solidFill>
                            <a:srgbClr val="FFFFFF"/>
                          </a:solidFill>
                          <a:latin typeface="Vazirmatn"/>
                          <a:cs typeface="+mn-cs"/>
                        </a:rPr>
                        <a:t>6</a:t>
                      </a:r>
                      <a:endParaRPr sz="1200" b="1" i="0" u="none" dirty="0">
                        <a:solidFill>
                          <a:srgbClr val="FFFFFF"/>
                        </a:solidFill>
                        <a:latin typeface="Vazirmatn"/>
                        <a:cs typeface="+mn-c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sz="1200" b="1" i="0" u="none" dirty="0">
                          <a:solidFill>
                            <a:srgbClr val="FFFFFF"/>
                          </a:solidFill>
                          <a:latin typeface="Vazirmatn"/>
                          <a:cs typeface="+mn-cs"/>
                        </a:rPr>
                        <a:t>ماه</a:t>
                      </a:r>
                      <a:r>
                        <a:rPr lang="en-US" sz="1200" b="1" i="0" u="none" dirty="0">
                          <a:solidFill>
                            <a:srgbClr val="FFFFFF"/>
                          </a:solidFill>
                          <a:latin typeface="Vazirmatn"/>
                          <a:cs typeface="+mn-cs"/>
                        </a:rPr>
                        <a:t> </a:t>
                      </a:r>
                      <a:r>
                        <a:rPr lang="fa-IR" sz="1200" b="1" i="0" u="none" dirty="0">
                          <a:solidFill>
                            <a:srgbClr val="FFFFFF"/>
                          </a:solidFill>
                          <a:latin typeface="Vazirmatn"/>
                          <a:cs typeface="+mn-cs"/>
                        </a:rPr>
                        <a:t>5</a:t>
                      </a:r>
                      <a:endParaRPr sz="1200" b="1" i="0" u="none" dirty="0">
                        <a:solidFill>
                          <a:srgbClr val="FFFFFF"/>
                        </a:solidFill>
                        <a:latin typeface="Vazirmatn"/>
                        <a:cs typeface="+mn-c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 i="0" u="none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ماه</a:t>
                      </a:r>
                      <a:r>
                        <a:rPr sz="1200" b="1" i="0" u="none" dirty="0">
                          <a:solidFill>
                            <a:srgbClr val="FFFFFF"/>
                          </a:solidFill>
                          <a:latin typeface="Vazirmatn"/>
                          <a:cs typeface="+mn-cs"/>
                        </a:rPr>
                        <a:t> </a:t>
                      </a:r>
                      <a:r>
                        <a:rPr lang="fa-IR" sz="1200" b="1" i="0" u="none" dirty="0">
                          <a:solidFill>
                            <a:srgbClr val="FFFFFF"/>
                          </a:solidFill>
                          <a:latin typeface="Vazirmatn"/>
                          <a:cs typeface="+mn-cs"/>
                        </a:rPr>
                        <a:t>4</a:t>
                      </a:r>
                      <a:endParaRPr sz="1200" b="1" i="0" u="none" dirty="0">
                        <a:solidFill>
                          <a:srgbClr val="FFFFFF"/>
                        </a:solidFill>
                        <a:latin typeface="Vazirmatn"/>
                        <a:cs typeface="+mn-c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 i="0" u="none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ما</a:t>
                      </a:r>
                      <a:r>
                        <a:rPr lang="fa-IR" sz="1200" b="1" i="0" u="none" dirty="0">
                          <a:solidFill>
                            <a:srgbClr val="FFFFFF"/>
                          </a:solidFill>
                          <a:latin typeface="Vazirmatn"/>
                          <a:cs typeface="+mn-cs"/>
                        </a:rPr>
                        <a:t>ه 3</a:t>
                      </a:r>
                      <a:endParaRPr sz="1200" b="1" i="0" u="none" dirty="0">
                        <a:solidFill>
                          <a:srgbClr val="FFFFFF"/>
                        </a:solidFill>
                        <a:latin typeface="Vazirmatn"/>
                        <a:cs typeface="+mn-c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i="0" u="none" dirty="0">
                          <a:solidFill>
                            <a:srgbClr val="FFFFFF"/>
                          </a:solidFill>
                          <a:latin typeface="Vazirmatn"/>
                          <a:cs typeface="+mn-cs"/>
                        </a:rPr>
                        <a:t>2 </a:t>
                      </a:r>
                      <a:r>
                        <a:rPr sz="1200" b="1" i="0" u="none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ماه</a:t>
                      </a:r>
                      <a:endParaRPr sz="1200" b="1" i="0" u="none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i="0" u="none" dirty="0">
                          <a:solidFill>
                            <a:srgbClr val="FFFFFF"/>
                          </a:solidFill>
                          <a:latin typeface="Vazirmatn"/>
                          <a:cs typeface="+mn-cs"/>
                        </a:rPr>
                        <a:t>1 </a:t>
                      </a:r>
                      <a:r>
                        <a:rPr lang="fa-IR" sz="1200" b="1" i="0" u="none" dirty="0">
                          <a:solidFill>
                            <a:srgbClr val="FFFFFF"/>
                          </a:solidFill>
                          <a:latin typeface="Vazirmatn"/>
                          <a:cs typeface="+mn-cs"/>
                        </a:rPr>
                        <a:t>ما</a:t>
                      </a:r>
                      <a:r>
                        <a:rPr sz="1200" b="1" i="0" u="none" dirty="0">
                          <a:solidFill>
                            <a:srgbClr val="FFFFFF"/>
                          </a:solidFill>
                          <a:latin typeface="Vazirmatn"/>
                          <a:cs typeface="+mn-cs"/>
                        </a:rPr>
                        <a:t>ه</a:t>
                      </a:r>
                      <a:endParaRPr sz="1200" b="0" i="0" u="none" dirty="0">
                        <a:solidFill>
                          <a:srgbClr val="FFFFFF"/>
                        </a:solidFill>
                        <a:latin typeface="Vazirmatn"/>
                        <a:cs typeface="+mn-c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Vazirmatn"/>
                          <a:cs typeface="+mn-cs"/>
                        </a:rPr>
                        <a:t>نوع فعالیت</a:t>
                      </a:r>
                      <a:endParaRPr lang="fa-IR" sz="1800" b="0" i="0" u="none" strike="noStrike" dirty="0">
                        <a:effectLst/>
                        <a:latin typeface="Arial" panose="020B0604020202020204" pitchFamily="34" charset="0"/>
                        <a:cs typeface="+mn-c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2456">
                <a:tc>
                  <a:txBody>
                    <a:bodyPr/>
                    <a:lstStyle/>
                    <a:p>
                      <a:pPr algn="r"/>
                      <a:endParaRPr sz="1200" b="1" i="0" u="none" dirty="0">
                        <a:solidFill>
                          <a:srgbClr val="FFFFFF"/>
                        </a:solidFill>
                        <a:latin typeface="Vazirmatn"/>
                        <a:cs typeface="+mn-c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dirty="0">
                        <a:cs typeface="+mn-c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>
                        <a:cs typeface="+mn-c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>
                        <a:cs typeface="+mn-c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>
                        <a:cs typeface="+mn-c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>
                        <a:cs typeface="+mn-c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>
                        <a:cs typeface="+mn-c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Vazirmatn"/>
                          <a:cs typeface="+mn-cs"/>
                        </a:rPr>
                        <a:t>فعالیت اول</a:t>
                      </a:r>
                      <a:endParaRPr lang="fa-IR" sz="1800" b="0" i="0" u="none" strike="noStrike" dirty="0">
                        <a:effectLst/>
                        <a:latin typeface="Arial" panose="020B0604020202020204" pitchFamily="34" charset="0"/>
                        <a:cs typeface="+mn-c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2456">
                <a:tc>
                  <a:txBody>
                    <a:bodyPr/>
                    <a:lstStyle/>
                    <a:p>
                      <a:pPr algn="r"/>
                      <a:endParaRPr sz="1200" b="1" i="0" u="none" dirty="0">
                        <a:solidFill>
                          <a:srgbClr val="FFFFFF"/>
                        </a:solidFill>
                        <a:latin typeface="Vazirmatn"/>
                        <a:cs typeface="+mn-c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dirty="0">
                        <a:cs typeface="+mn-c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>
                        <a:cs typeface="+mn-c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>
                        <a:cs typeface="+mn-c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>
                        <a:cs typeface="+mn-c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>
                        <a:cs typeface="+mn-c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>
                        <a:cs typeface="+mn-c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Vazirmatn"/>
                          <a:cs typeface="+mn-cs"/>
                        </a:rPr>
                        <a:t>فعالیت دوم</a:t>
                      </a:r>
                      <a:endParaRPr lang="fa-IR" sz="1800" b="0" i="0" u="none" strike="noStrike" dirty="0">
                        <a:effectLst/>
                        <a:latin typeface="Arial" panose="020B0604020202020204" pitchFamily="34" charset="0"/>
                        <a:cs typeface="+mn-c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2457">
                <a:tc>
                  <a:txBody>
                    <a:bodyPr/>
                    <a:lstStyle/>
                    <a:p>
                      <a:pPr algn="r"/>
                      <a:endParaRPr sz="1200" b="1" i="0" u="none" dirty="0">
                        <a:solidFill>
                          <a:srgbClr val="FFFFFF"/>
                        </a:solidFill>
                        <a:latin typeface="Vazirmatn"/>
                        <a:cs typeface="+mn-c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dirty="0">
                        <a:cs typeface="+mn-c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>
                        <a:cs typeface="+mn-c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>
                        <a:cs typeface="+mn-c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>
                        <a:cs typeface="+mn-c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>
                        <a:cs typeface="+mn-c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>
                        <a:cs typeface="+mn-c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Vazirmatn"/>
                          <a:cs typeface="+mn-cs"/>
                        </a:rPr>
                        <a:t>فعالیت سوم</a:t>
                      </a:r>
                      <a:endParaRPr lang="fa-IR" sz="1800" b="0" i="0" u="none" strike="noStrike" dirty="0">
                        <a:effectLst/>
                        <a:latin typeface="Arial" panose="020B0604020202020204" pitchFamily="34" charset="0"/>
                        <a:cs typeface="+mn-c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9170789" y="2518320"/>
            <a:ext cx="2049660" cy="190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145958" y="2518320"/>
            <a:ext cx="1024830" cy="190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121128" y="2518320"/>
            <a:ext cx="1024830" cy="190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6297" y="2518320"/>
            <a:ext cx="1024830" cy="190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071467" y="2518320"/>
            <a:ext cx="1024830" cy="190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046636" y="2518320"/>
            <a:ext cx="1024830" cy="190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021210" y="2518320"/>
            <a:ext cx="1025425" cy="190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71550" y="2518320"/>
            <a:ext cx="2049660" cy="190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9170789" y="3132683"/>
            <a:ext cx="204966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45958" y="3132683"/>
            <a:ext cx="102483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121128" y="3132683"/>
            <a:ext cx="102483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096297" y="3132683"/>
            <a:ext cx="102483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071467" y="3132683"/>
            <a:ext cx="102483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4046636" y="3132683"/>
            <a:ext cx="102483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3021210" y="3132683"/>
            <a:ext cx="1025425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971550" y="3132683"/>
            <a:ext cx="204966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9170789" y="3732758"/>
            <a:ext cx="204966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8145958" y="3732758"/>
            <a:ext cx="102483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7121128" y="3732758"/>
            <a:ext cx="102483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096297" y="3732758"/>
            <a:ext cx="102483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5071467" y="3732758"/>
            <a:ext cx="102483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4046636" y="3732758"/>
            <a:ext cx="102483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3021210" y="3732758"/>
            <a:ext cx="1025425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971550" y="3732758"/>
            <a:ext cx="204966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9170789" y="4332833"/>
            <a:ext cx="204966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8145958" y="4332833"/>
            <a:ext cx="102483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7121128" y="4332833"/>
            <a:ext cx="102483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096297" y="4332833"/>
            <a:ext cx="102483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5071467" y="4332833"/>
            <a:ext cx="102483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4046636" y="4332833"/>
            <a:ext cx="102483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3021210" y="4332833"/>
            <a:ext cx="1025425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971550" y="4332833"/>
            <a:ext cx="204966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239077" y="581025"/>
            <a:ext cx="11181397" cy="44428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3780"/>
              </a:lnSpc>
            </a:pPr>
            <a:r>
              <a:rPr sz="27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مراحل</a:t>
            </a:r>
            <a:r>
              <a:rPr sz="27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7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برنامه</a:t>
            </a:r>
            <a:r>
              <a:rPr sz="27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7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کاری</a:t>
            </a:r>
            <a:r>
              <a:rPr sz="27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7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هسته</a:t>
            </a:r>
            <a:r>
              <a:rPr sz="27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7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در</a:t>
            </a:r>
            <a:r>
              <a:rPr sz="27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7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دوره</a:t>
            </a:r>
            <a:r>
              <a:rPr sz="27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7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رشد</a:t>
            </a:r>
            <a:r>
              <a:rPr sz="27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7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مقدماتی</a:t>
            </a:r>
            <a:endParaRPr sz="2700" b="1" i="0" u="non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71525" y="1299120"/>
            <a:ext cx="10648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376147"/>
            <a:ext cx="812730" cy="80692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E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5301" y="2948880"/>
            <a:ext cx="11181397" cy="9083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7560"/>
              </a:lnSpc>
            </a:pPr>
            <a:r>
              <a:rPr lang="fa-IR" sz="5400" b="1" i="0" u="none" dirty="0">
                <a:solidFill>
                  <a:srgbClr val="FFFFFF"/>
                </a:solidFill>
                <a:latin typeface="Vazirmatn"/>
              </a:rPr>
              <a:t>۴</a:t>
            </a:r>
            <a:r>
              <a:rPr sz="5400" b="1" i="0" u="none" dirty="0">
                <a:solidFill>
                  <a:srgbClr val="FFFFFF"/>
                </a:solidFill>
                <a:latin typeface="Vazirmatn"/>
              </a:rPr>
              <a:t>.</a:t>
            </a:r>
            <a:r>
              <a:rPr sz="54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معرفی</a:t>
            </a:r>
            <a:r>
              <a:rPr sz="54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4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تیم</a:t>
            </a:r>
            <a:endParaRPr sz="5400" b="1" i="0" u="non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E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25" y="1737270"/>
            <a:ext cx="10648950" cy="27765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1525" y="4704308"/>
            <a:ext cx="106489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1200" b="0" i="0" u="none">
                <a:solidFill>
                  <a:srgbClr val="B0B3B8"/>
                </a:solidFill>
                <a:latin typeface="Vazirmatn"/>
              </a:rPr>
              <a:t>(برای هر فرد می‌توان یک اسلاید رزومه عضو قرار داد تا درصورت لزوم ارائه شود)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71550" y="1937295"/>
          <a:ext cx="10248898" cy="2376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8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0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8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7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047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94121">
                <a:tc>
                  <a:txBody>
                    <a:bodyPr/>
                    <a:lstStyle/>
                    <a:p>
                      <a:pPr algn="ctr"/>
                      <a:r>
                        <a:rPr lang="fa-IR" sz="1200" b="1" i="0" u="none" dirty="0">
                          <a:solidFill>
                            <a:srgbClr val="FFFFFF"/>
                          </a:solidFill>
                          <a:latin typeface="Vazirmatn"/>
                        </a:rPr>
                        <a:t>نوع همکاری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i="0" u="none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مدرک</a:t>
                      </a:r>
                      <a:r>
                        <a:rPr sz="1200" b="1" i="0" u="none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200" b="1" i="0" u="none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تحصیلی</a:t>
                      </a:r>
                      <a:endParaRPr sz="1200" b="1" i="0" u="none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i="0" u="none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زمینه</a:t>
                      </a:r>
                      <a:r>
                        <a:rPr sz="1200" b="1" i="0" u="none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200" b="1" i="0" u="none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تخصصی</a:t>
                      </a:r>
                      <a:endParaRPr sz="1200" b="1" i="0" u="none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 i="0" u="none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سمت</a:t>
                      </a:r>
                      <a:r>
                        <a:rPr sz="1200" b="1" i="0" u="none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200" b="1" i="0" u="none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در</a:t>
                      </a:r>
                      <a:r>
                        <a:rPr sz="1200" b="1" i="0" u="none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200" b="1" i="0" u="none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واحد</a:t>
                      </a:r>
                      <a:endParaRPr sz="1200" b="1" i="0" u="none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200" b="1" i="0" u="none" dirty="0">
                          <a:solidFill>
                            <a:srgbClr val="FFFFFF"/>
                          </a:solidFill>
                          <a:latin typeface="Vazirmatn"/>
                        </a:rPr>
                        <a:t>نام و نام خانوادگی</a:t>
                      </a:r>
                      <a:endParaRPr sz="1200" b="1" i="0" u="none" dirty="0">
                        <a:solidFill>
                          <a:srgbClr val="FFFFFF"/>
                        </a:solidFill>
                        <a:latin typeface="Vazirmatn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121">
                <a:tc>
                  <a:txBody>
                    <a:bodyPr/>
                    <a:lstStyle/>
                    <a:p>
                      <a:pPr algn="r"/>
                      <a:endParaRPr/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/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/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/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 dirty="0" err="1">
                          <a:solidFill>
                            <a:srgbClr val="B0B3B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تمام</a:t>
                      </a:r>
                      <a:r>
                        <a:rPr sz="1050" b="1" i="0" u="none" dirty="0">
                          <a:solidFill>
                            <a:srgbClr val="B0B3B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050" b="1" i="0" u="none" dirty="0" err="1">
                          <a:solidFill>
                            <a:srgbClr val="B0B3B8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وقت</a:t>
                      </a:r>
                      <a:endParaRPr sz="1050" b="1" i="0" u="none" dirty="0">
                        <a:solidFill>
                          <a:srgbClr val="B0B3B8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121"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124"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9052321" y="2518320"/>
            <a:ext cx="2168128" cy="190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211615" y="2518320"/>
            <a:ext cx="1840706" cy="190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449192" y="2518320"/>
            <a:ext cx="1762422" cy="190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672036" y="2518320"/>
            <a:ext cx="1777156" cy="190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971550" y="2518320"/>
            <a:ext cx="2700486" cy="190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852294" y="1895771"/>
            <a:ext cx="9525" cy="6000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052321" y="3099345"/>
            <a:ext cx="2168128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211615" y="3099345"/>
            <a:ext cx="1840706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449192" y="3099345"/>
            <a:ext cx="1762422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672036" y="3099345"/>
            <a:ext cx="1777156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2318146" y="3089820"/>
            <a:ext cx="1353889" cy="190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852294" y="2514896"/>
            <a:ext cx="9525" cy="5715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971550" y="3089820"/>
            <a:ext cx="1346596" cy="190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9052321" y="3699420"/>
            <a:ext cx="2168128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211615" y="3699420"/>
            <a:ext cx="1840706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5449192" y="3699420"/>
            <a:ext cx="1762422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3672036" y="3699420"/>
            <a:ext cx="1777156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2318146" y="3699420"/>
            <a:ext cx="1353889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8860479" y="3113632"/>
            <a:ext cx="9525" cy="6000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971550" y="3699420"/>
            <a:ext cx="1346596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9052321" y="4299495"/>
            <a:ext cx="2168128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7211615" y="4299495"/>
            <a:ext cx="1840706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5449192" y="4299495"/>
            <a:ext cx="1762422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3672036" y="4299495"/>
            <a:ext cx="1777156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2318146" y="4299495"/>
            <a:ext cx="1353889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8855865" y="3713707"/>
            <a:ext cx="9525" cy="6000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971550" y="4299495"/>
            <a:ext cx="1346596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239077" y="581025"/>
            <a:ext cx="11181397" cy="44428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3780"/>
              </a:lnSpc>
            </a:pPr>
            <a:r>
              <a:rPr sz="27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معرفی</a:t>
            </a:r>
            <a:r>
              <a:rPr sz="27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7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موسسین</a:t>
            </a:r>
            <a:r>
              <a:rPr sz="27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و </a:t>
            </a:r>
            <a:r>
              <a:rPr sz="27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اعضا</a:t>
            </a:r>
            <a:r>
              <a:rPr sz="27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7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هسته</a:t>
            </a:r>
            <a:endParaRPr sz="2700" b="1" i="0" u="non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71525" y="1299120"/>
            <a:ext cx="10648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376147"/>
            <a:ext cx="812730" cy="80692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E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1424" y="1737270"/>
            <a:ext cx="3359050" cy="4539704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6474" y="1737270"/>
            <a:ext cx="3359199" cy="4539704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673" y="1737270"/>
            <a:ext cx="3359050" cy="4539704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6574" y="2127795"/>
            <a:ext cx="1428750" cy="14287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1773" y="2127795"/>
            <a:ext cx="1428750" cy="14287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6824" y="2127795"/>
            <a:ext cx="1428750" cy="14287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357616" y="3747045"/>
            <a:ext cx="766814" cy="2930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نام</a:t>
            </a:r>
            <a:r>
              <a:rPr sz="18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شخص</a:t>
            </a:r>
            <a:endParaRPr sz="1800" b="1" i="0" u="non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189541" y="4114651"/>
            <a:ext cx="1102816" cy="5736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عنوان</a:t>
            </a:r>
            <a:r>
              <a:rPr sz="1200" b="0" i="0" u="none" dirty="0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شغلی</a:t>
            </a:r>
            <a:r>
              <a:rPr sz="1200" b="0" i="0" u="none" dirty="0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0" i="0" u="none" dirty="0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تخصص</a:t>
            </a:r>
            <a:endParaRPr sz="1200" b="0" i="0" u="none" dirty="0">
              <a:solidFill>
                <a:srgbClr val="B0B3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12667" y="3747045"/>
            <a:ext cx="766814" cy="2930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نام</a:t>
            </a:r>
            <a:r>
              <a:rPr sz="18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شخص</a:t>
            </a:r>
            <a:endParaRPr sz="1800" b="1" i="0" u="non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44740" y="4114651"/>
            <a:ext cx="1102816" cy="5736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عنوان</a:t>
            </a:r>
            <a:r>
              <a:rPr sz="1200" b="0" i="0" u="none" dirty="0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شغلی</a:t>
            </a:r>
            <a:r>
              <a:rPr sz="1200" b="0" i="0" u="none" dirty="0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تخصص</a:t>
            </a:r>
            <a:endParaRPr sz="1200" b="0" i="0" u="none" dirty="0">
              <a:solidFill>
                <a:srgbClr val="B0B3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67866" y="3747045"/>
            <a:ext cx="766814" cy="2930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نام</a:t>
            </a:r>
            <a:r>
              <a:rPr sz="18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شخص</a:t>
            </a:r>
            <a:endParaRPr sz="1800" b="1" i="0" u="non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99791" y="4114651"/>
            <a:ext cx="1102816" cy="5736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عنوان</a:t>
            </a:r>
            <a:r>
              <a:rPr sz="1200" b="0" i="0" u="none" dirty="0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شغلی</a:t>
            </a:r>
            <a:r>
              <a:rPr sz="1200" b="0" i="0" u="none" dirty="0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sz="120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تخصص</a:t>
            </a:r>
            <a:endParaRPr sz="1200" b="0" i="0" u="none" dirty="0">
              <a:solidFill>
                <a:srgbClr val="B0B3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45624" y="2146845"/>
            <a:ext cx="1390650" cy="13906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00823" y="2146845"/>
            <a:ext cx="1390650" cy="13906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55874" y="2146845"/>
            <a:ext cx="1390650" cy="13906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39077" y="581025"/>
            <a:ext cx="11181397" cy="44428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3780"/>
              </a:lnSpc>
            </a:pPr>
            <a:r>
              <a:rPr sz="27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اعضای</a:t>
            </a:r>
            <a:r>
              <a:rPr sz="27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7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اصلی</a:t>
            </a:r>
            <a:r>
              <a:rPr sz="27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7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تیم</a:t>
            </a:r>
            <a:endParaRPr sz="2700" b="1" i="0" u="non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71525" y="1299120"/>
            <a:ext cx="106489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000" y="376147"/>
            <a:ext cx="812730" cy="80692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E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55691" y="2448817"/>
            <a:ext cx="4880766" cy="8886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7560"/>
              </a:lnSpc>
            </a:pPr>
            <a:r>
              <a:rPr sz="54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با</a:t>
            </a:r>
            <a:r>
              <a:rPr sz="54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4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تشکر</a:t>
            </a:r>
            <a:r>
              <a:rPr sz="54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4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از</a:t>
            </a:r>
            <a:r>
              <a:rPr sz="54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4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توجه</a:t>
            </a:r>
            <a:r>
              <a:rPr sz="54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4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شما</a:t>
            </a:r>
            <a:endParaRPr sz="5400" b="1" i="0" u="non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30887" y="3694658"/>
            <a:ext cx="1330374" cy="49853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sz="225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پرسش</a:t>
            </a:r>
            <a:r>
              <a:rPr sz="2250" b="0" i="0" u="none" dirty="0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و </a:t>
            </a:r>
            <a:r>
              <a:rPr sz="2250" b="0" i="0" u="none" dirty="0" err="1">
                <a:solidFill>
                  <a:srgbClr val="B0B3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پاسخ</a:t>
            </a:r>
            <a:endParaRPr sz="2250" b="0" i="0" u="none" dirty="0">
              <a:solidFill>
                <a:srgbClr val="B0B3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535</Words>
  <Application>Microsoft Office PowerPoint</Application>
  <PresentationFormat>Widescreen</PresentationFormat>
  <Paragraphs>114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110_Besmellah_1(MRT)</vt:lpstr>
      <vt:lpstr>Arial</vt:lpstr>
      <vt:lpstr>Calibri</vt:lpstr>
      <vt:lpstr>Vazirmatn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Sadra Ganji</dc:creator>
  <dc:description>generated using python-pptx</dc:description>
  <cp:lastModifiedBy>Sayar Kerman</cp:lastModifiedBy>
  <cp:revision>12</cp:revision>
  <dcterms:created xsi:type="dcterms:W3CDTF">2013-01-27T09:14:00Z</dcterms:created>
  <dcterms:modified xsi:type="dcterms:W3CDTF">2026-10-14T16:02:59Z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AA738ED5334E4A618C89D9D7ACEACD11_13</vt:lpwstr>
  </property>
  <property fmtid="{D5CDD505-2E9C-101B-9397-08002B2CF9AE}" pid="3" name="KSOProductBuildVer">
    <vt:lpwstr>1033-12.1.0.29162</vt:lpwstr>
  </property>
</Properties>
</file>