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1" r:id="rId12"/>
    <p:sldId id="269" r:id="rId13"/>
    <p:sldId id="270" r:id="rId14"/>
    <p:sldId id="271" r:id="rId15"/>
    <p:sldId id="272" r:id="rId16"/>
    <p:sldId id="273" r:id="rId17"/>
    <p:sldId id="274" r:id="rId18"/>
    <p:sldId id="262" r:id="rId19"/>
    <p:sldId id="275" r:id="rId20"/>
    <p:sldId id="276" r:id="rId21"/>
    <p:sldId id="259" r:id="rId22"/>
    <p:sldId id="277" r:id="rId23"/>
    <p:sldId id="278" r:id="rId24"/>
    <p:sldId id="279" r:id="rId25"/>
  </p:sldIdLst>
  <p:sldSz cx="9144000" cy="5143500" type="screen16x9"/>
  <p:notesSz cx="51435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rimson Pro SemiBold" panose="020B0604020202020204" charset="0"/>
      <p:regular r:id="rId31"/>
    </p:embeddedFont>
    <p:embeddedFont>
      <p:font typeface="Heebo" pitchFamily="2" charset="-79"/>
      <p:regular r:id="rId32"/>
      <p:bold r:id="rId33"/>
    </p:embeddedFont>
    <p:embeddedFont>
      <p:font typeface="Heebo Bold" charset="-79"/>
      <p:regular r:id="rId3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954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F0F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svg"/><Relationship Id="rId4" Type="http://schemas.openxmlformats.org/officeDocument/2006/relationships/image" Target="../media/image32.svg"/><Relationship Id="rId9" Type="http://schemas.openxmlformats.org/officeDocument/2006/relationships/image" Target="../media/image37.png"/><Relationship Id="rId14" Type="http://schemas.openxmlformats.org/officeDocument/2006/relationships/image" Target="../media/image4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svg"/><Relationship Id="rId4" Type="http://schemas.openxmlformats.org/officeDocument/2006/relationships/image" Target="../media/image53.png"/><Relationship Id="rId9" Type="http://schemas.openxmlformats.org/officeDocument/2006/relationships/image" Target="../media/image5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781473"/>
            <a:ext cx="4722763" cy="613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250"/>
              </a:spcAft>
              <a:buNone/>
            </a:pP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96119" y="2607171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endParaRPr lang="fa-IR" dirty="0"/>
          </a:p>
        </p:txBody>
      </p:sp>
      <p:sp>
        <p:nvSpPr>
          <p:cNvPr id="5" name="Text 2"/>
          <p:cNvSpPr/>
          <p:nvPr/>
        </p:nvSpPr>
        <p:spPr>
          <a:xfrm>
            <a:off x="38919" y="3262759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قالب ارائه شرکت — آماده‌سازی برای جلسه معرفی</a:t>
            </a:r>
            <a:endParaRPr lang="fa-IR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07417"/>
            <a:ext cx="4722763" cy="359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04000"/>
              </a:lnSpc>
            </a:pPr>
            <a:r>
              <a:rPr lang="fa-IR" sz="2250" dirty="0">
                <a:solidFill>
                  <a:srgbClr val="152D47"/>
                </a:solidFill>
                <a:latin typeface="Crimson Pro SemiBold" pitchFamily="34" charset="0"/>
              </a:rPr>
              <a:t>نکات قابل توجه</a:t>
            </a:r>
            <a:endParaRPr lang="fa-IR" sz="22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907703"/>
            <a:ext cx="4722763" cy="99580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5525" y="1037109"/>
            <a:ext cx="4406801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>
                <a:solidFill>
                  <a:srgbClr val="4C4C4D"/>
                </a:solidFill>
                <a:latin typeface="Crimson Pro SemiBold" pitchFamily="34" charset="0"/>
              </a:rPr>
              <a:t>معرفی شرکت</a:t>
            </a:r>
            <a:endParaRPr lang="fa-IR" sz="1100" dirty="0"/>
          </a:p>
        </p:txBody>
      </p:sp>
      <p:sp>
        <p:nvSpPr>
          <p:cNvPr id="6" name="Text 2"/>
          <p:cNvSpPr/>
          <p:nvPr/>
        </p:nvSpPr>
        <p:spPr>
          <a:xfrm>
            <a:off x="625525" y="1273150"/>
            <a:ext cx="4406801" cy="500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21000"/>
              </a:lnSpc>
              <a:buNone/>
            </a:pPr>
            <a:r>
              <a:rPr lang="fa-IR" altLang="en-US" sz="9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جهت معرفی شرکت لازم است تمامی اطلاعات این فایل را ارایه و چنانچه اطلاعات تکمیلی دیگری دارید اضافه نمایید. الزامی به استفاده از این تم و قالب نیست و پیشنهاد می‌شود از تم خلاقانه مورد نظر خود استفاده شود.</a:t>
            </a:r>
            <a:endParaRPr lang="fa-IR" sz="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6119" y="1997050"/>
            <a:ext cx="4722763" cy="66183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5525" y="2126456"/>
            <a:ext cx="4406801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/>
              <a:t>شماره‌بندی صفحات</a:t>
            </a:r>
          </a:p>
        </p:txBody>
      </p:sp>
      <p:sp>
        <p:nvSpPr>
          <p:cNvPr id="9" name="Text 4"/>
          <p:cNvSpPr/>
          <p:nvPr/>
        </p:nvSpPr>
        <p:spPr>
          <a:xfrm>
            <a:off x="625525" y="2362498"/>
            <a:ext cx="4406801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1000"/>
              </a:lnSpc>
              <a:buNone/>
            </a:pPr>
            <a:r>
              <a:rPr lang="fa-IR" altLang="en-US" sz="9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صفحات به این صورت </a:t>
            </a:r>
            <a:r>
              <a:rPr lang="ar-SA" altLang="en-US" sz="9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(4 از 30)</a:t>
            </a:r>
            <a:r>
              <a:rPr lang="fa-IR" altLang="en-US" sz="9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شماره‌بندی شود.</a:t>
            </a:r>
            <a:endParaRPr lang="fa-IR" sz="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119" y="2752427"/>
            <a:ext cx="4722763" cy="106129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5525" y="2881833"/>
            <a:ext cx="4406801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/>
              <a:t>زمان ارائه: ۲۰ دقیقه</a:t>
            </a:r>
          </a:p>
        </p:txBody>
      </p:sp>
      <p:sp>
        <p:nvSpPr>
          <p:cNvPr id="12" name="Text 6"/>
          <p:cNvSpPr/>
          <p:nvPr/>
        </p:nvSpPr>
        <p:spPr>
          <a:xfrm>
            <a:off x="625525" y="3117875"/>
            <a:ext cx="4406801" cy="566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r" rtl="1">
              <a:lnSpc>
                <a:spcPct val="121000"/>
              </a:lnSpc>
              <a:buSzPct val="100000"/>
              <a:buChar char="•"/>
            </a:pPr>
            <a:r>
              <a:rPr lang="fa-IR" altLang="en-US" sz="9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۴ دقیقه — معرفی نیروی انسانی و رزومه</a:t>
            </a:r>
            <a:endParaRPr lang="fa-IR" sz="900" dirty="0"/>
          </a:p>
          <a:p>
            <a:pPr marL="182880" indent="-182880" algn="r" rtl="1">
              <a:lnSpc>
                <a:spcPct val="121000"/>
              </a:lnSpc>
              <a:buSzPct val="100000"/>
              <a:buChar char="•"/>
            </a:pPr>
            <a:r>
              <a:rPr lang="fa-IR" altLang="en-US" sz="9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۸ دقیقه — ویژگی‌های نوآورانه/فناورانه ایده</a:t>
            </a:r>
            <a:endParaRPr lang="fa-IR" sz="900" dirty="0"/>
          </a:p>
          <a:p>
            <a:pPr marL="182880" indent="-182880" algn="r" rtl="1">
              <a:lnSpc>
                <a:spcPct val="121000"/>
              </a:lnSpc>
              <a:buSzPct val="100000"/>
              <a:buChar char="•"/>
            </a:pPr>
            <a:r>
              <a:rPr lang="fa-IR" altLang="en-US" sz="9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۸ دقیقه — برنامه کسب و کار (اطلاعات مالی و بازار)</a:t>
            </a:r>
            <a:endParaRPr lang="fa-IR" sz="9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6119" y="3907259"/>
            <a:ext cx="4722763" cy="82882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5525" y="4036665"/>
            <a:ext cx="4406801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/>
              <a:t>ارسال فایل</a:t>
            </a:r>
          </a:p>
        </p:txBody>
      </p:sp>
      <p:sp>
        <p:nvSpPr>
          <p:cNvPr id="15" name="Text 8"/>
          <p:cNvSpPr/>
          <p:nvPr/>
        </p:nvSpPr>
        <p:spPr>
          <a:xfrm>
            <a:off x="625525" y="4272707"/>
            <a:ext cx="4406801" cy="333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21000"/>
              </a:lnSpc>
              <a:buNone/>
            </a:pPr>
            <a:r>
              <a:rPr lang="fa-IR" altLang="en-US" sz="9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فایل تهیه شده را حتماً روز قبل از برگزاری جلسه به واحد پذیرش ارسال شود</a:t>
            </a:r>
            <a:endParaRPr lang="fa-IR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72443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>
                <a:solidFill>
                  <a:srgbClr val="152D47"/>
                </a:solidFill>
                <a:latin typeface="Crimson Pro SemiBold" pitchFamily="34" charset="0"/>
              </a:rPr>
              <a:t>جدول مشخصات شرکت</a:t>
            </a:r>
            <a:endParaRPr lang="fa-IR" sz="2750" dirty="0"/>
          </a:p>
        </p:txBody>
      </p:sp>
      <p:sp>
        <p:nvSpPr>
          <p:cNvPr id="3" name="Shape 1"/>
          <p:cNvSpPr/>
          <p:nvPr/>
        </p:nvSpPr>
        <p:spPr>
          <a:xfrm>
            <a:off x="496119" y="1698947"/>
            <a:ext cx="8151763" cy="2472035"/>
          </a:xfrm>
          <a:prstGeom prst="roundRect">
            <a:avLst>
              <a:gd name="adj" fmla="val 860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96119" y="2112541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96119" y="2523753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96119" y="2934965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96119" y="3346177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496119" y="3757389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500955" y="1703710"/>
            <a:ext cx="3256880" cy="408831"/>
          </a:xfrm>
          <a:custGeom>
            <a:avLst/>
            <a:gdLst/>
            <a:ahLst/>
            <a:cxnLst/>
            <a:rect l="l" t="t" r="r" b="b"/>
            <a:pathLst>
              <a:path w="3256880" h="408831">
                <a:moveTo>
                  <a:pt x="17721" y="0"/>
                </a:moveTo>
                <a:lnTo>
                  <a:pt x="3256880" y="0"/>
                </a:lnTo>
                <a:lnTo>
                  <a:pt x="3256880" y="408831"/>
                </a:lnTo>
                <a:lnTo>
                  <a:pt x="0" y="408831"/>
                </a:lnTo>
                <a:lnTo>
                  <a:pt x="0" y="17721"/>
                </a:lnTo>
                <a:arcTo wR="17721" hR="17721" stAng="10800000" swAng="5400000"/>
                <a:close/>
              </a:path>
            </a:pathLst>
          </a:custGeom>
          <a:solidFill>
            <a:srgbClr val="2150FE"/>
          </a:solidFill>
          <a:ln/>
        </p:spPr>
        <p:txBody>
          <a:bodyPr/>
          <a:lstStyle/>
          <a:p>
            <a:pPr algn="r"/>
            <a:r>
              <a:rPr lang="ar-SA" sz="1100" b="1" kern="1200" dirty="0">
                <a:solidFill>
                  <a:srgbClr val="FFFFFF"/>
                </a:solidFill>
                <a:effectLst/>
                <a:latin typeface="Heebo Bold" panose="020B0604020202020204" charset="-79"/>
                <a:ea typeface="Heebo Bold" panose="020B0604020202020204" charset="-79"/>
                <a:cs typeface="Heebo Bold" panose="020B0604020202020204" charset="-79"/>
              </a:rPr>
              <a:t>اطلاعات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85514" y="1793528"/>
            <a:ext cx="34305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endParaRPr lang="ar-SA" sz="1100" dirty="0"/>
          </a:p>
        </p:txBody>
      </p:sp>
      <p:sp>
        <p:nvSpPr>
          <p:cNvPr id="11" name="Shape 9"/>
          <p:cNvSpPr/>
          <p:nvPr/>
        </p:nvSpPr>
        <p:spPr>
          <a:xfrm>
            <a:off x="3757836" y="1703710"/>
            <a:ext cx="4885283" cy="408831"/>
          </a:xfrm>
          <a:custGeom>
            <a:avLst/>
            <a:gdLst/>
            <a:ahLst/>
            <a:cxnLst/>
            <a:rect l="l" t="t" r="r" b="b"/>
            <a:pathLst>
              <a:path w="4885283" h="408831">
                <a:moveTo>
                  <a:pt x="0" y="0"/>
                </a:moveTo>
                <a:lnTo>
                  <a:pt x="4867562" y="0"/>
                </a:lnTo>
                <a:arcTo wR="17721" hR="17721" stAng="16200000" swAng="5400000"/>
                <a:lnTo>
                  <a:pt x="4885283" y="408831"/>
                </a:lnTo>
                <a:lnTo>
                  <a:pt x="0" y="408831"/>
                </a:lnTo>
                <a:lnTo>
                  <a:pt x="0" y="0"/>
                </a:lnTo>
                <a:close/>
              </a:path>
            </a:pathLst>
          </a:custGeom>
          <a:solidFill>
            <a:srgbClr val="2150FE"/>
          </a:solidFill>
          <a:ln/>
        </p:spPr>
      </p:sp>
      <p:sp>
        <p:nvSpPr>
          <p:cNvPr id="12" name="Text 10"/>
          <p:cNvSpPr/>
          <p:nvPr/>
        </p:nvSpPr>
        <p:spPr>
          <a:xfrm>
            <a:off x="3442395" y="1793528"/>
            <a:ext cx="505896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مشخصه</a:t>
            </a:r>
            <a:endParaRPr lang="ar-SA" sz="1100" dirty="0"/>
          </a:p>
        </p:txBody>
      </p:sp>
      <p:sp>
        <p:nvSpPr>
          <p:cNvPr id="13" name="Text 11"/>
          <p:cNvSpPr/>
          <p:nvPr/>
        </p:nvSpPr>
        <p:spPr>
          <a:xfrm>
            <a:off x="185514" y="2204740"/>
            <a:ext cx="34305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نام شرکت (نام کامل تجاری)</a:t>
            </a:r>
            <a:endParaRPr lang="fa-IR" sz="1100" dirty="0"/>
          </a:p>
        </p:txBody>
      </p:sp>
      <p:sp>
        <p:nvSpPr>
          <p:cNvPr id="14" name="Text 12"/>
          <p:cNvSpPr/>
          <p:nvPr/>
        </p:nvSpPr>
        <p:spPr>
          <a:xfrm>
            <a:off x="3442395" y="2204740"/>
            <a:ext cx="505896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نام شرکت (نام کامل تجاری)</a:t>
            </a:r>
            <a:endParaRPr lang="fa-IR" sz="1100" dirty="0"/>
          </a:p>
        </p:txBody>
      </p:sp>
      <p:sp>
        <p:nvSpPr>
          <p:cNvPr id="15" name="Text 13"/>
          <p:cNvSpPr/>
          <p:nvPr/>
        </p:nvSpPr>
        <p:spPr>
          <a:xfrm>
            <a:off x="185514" y="2615952"/>
            <a:ext cx="34305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kern="1200" dirty="0">
                <a:solidFill>
                  <a:srgbClr val="4C4C4D"/>
                </a:solidFill>
                <a:effectLst/>
                <a:latin typeface="Heebo" pitchFamily="2" charset="-79"/>
                <a:ea typeface="Heebo" pitchFamily="2" charset="-79"/>
                <a:cs typeface="Heebo" pitchFamily="2" charset="-79"/>
              </a:rPr>
              <a:t>—</a:t>
            </a:r>
            <a:endParaRPr lang="en-US" sz="1100" dirty="0">
              <a:effectLst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442395" y="2615952"/>
            <a:ext cx="505896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33000"/>
              </a:lnSpc>
            </a:pPr>
            <a:r>
              <a:rPr lang="fa-IR" altLang="en-US" sz="11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تاریخ ثبت</a:t>
            </a:r>
            <a:endParaRPr lang="fa-IR" sz="1100" dirty="0"/>
          </a:p>
          <a:p>
            <a:pPr marL="0" indent="0" algn="r" rtl="1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85514" y="3027164"/>
            <a:ext cx="34305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kern="1200" dirty="0">
                <a:solidFill>
                  <a:srgbClr val="4C4C4D"/>
                </a:solidFill>
                <a:effectLst/>
                <a:latin typeface="Heebo" pitchFamily="2" charset="-79"/>
                <a:ea typeface="Heebo" pitchFamily="2" charset="-79"/>
                <a:cs typeface="Heebo" pitchFamily="2" charset="-79"/>
              </a:rPr>
              <a:t>—</a:t>
            </a:r>
            <a:endParaRPr lang="en-US" sz="1100" dirty="0">
              <a:effectLst/>
            </a:endParaRPr>
          </a:p>
        </p:txBody>
      </p:sp>
      <p:sp>
        <p:nvSpPr>
          <p:cNvPr id="18" name="Text 16"/>
          <p:cNvSpPr/>
          <p:nvPr/>
        </p:nvSpPr>
        <p:spPr>
          <a:xfrm>
            <a:off x="3442395" y="3027164"/>
            <a:ext cx="505896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33000"/>
              </a:lnSpc>
            </a:pPr>
            <a:r>
              <a:rPr lang="ar-SA" altLang="en-US" sz="11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شماره ثبت</a:t>
            </a:r>
            <a:endParaRPr lang="ar-SA" sz="1100" dirty="0"/>
          </a:p>
          <a:p>
            <a:pPr marL="0" indent="0" algn="r" rtl="1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514" y="3438376"/>
            <a:ext cx="34305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kern="1200" dirty="0">
                <a:solidFill>
                  <a:srgbClr val="4C4C4D"/>
                </a:solidFill>
                <a:effectLst/>
                <a:latin typeface="Heebo" pitchFamily="2" charset="-79"/>
                <a:ea typeface="Heebo" pitchFamily="2" charset="-79"/>
                <a:cs typeface="Heebo" pitchFamily="2" charset="-79"/>
              </a:rPr>
              <a:t>—</a:t>
            </a:r>
            <a:endParaRPr lang="en-US" sz="1100" dirty="0">
              <a:effectLst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442395" y="3438376"/>
            <a:ext cx="505896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33000"/>
              </a:lnSpc>
            </a:pPr>
            <a:r>
              <a:rPr lang="ar-SA" altLang="en-US" sz="11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محل ثبت</a:t>
            </a:r>
            <a:endParaRPr lang="ar-SA" sz="1100" dirty="0"/>
          </a:p>
          <a:p>
            <a:pPr marL="0" indent="0" algn="r" rtl="1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85514" y="3835191"/>
            <a:ext cx="34305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kern="1200" dirty="0">
                <a:solidFill>
                  <a:srgbClr val="4C4C4D"/>
                </a:solidFill>
                <a:effectLst/>
                <a:latin typeface="Heebo" pitchFamily="2" charset="-79"/>
                <a:ea typeface="Heebo" pitchFamily="2" charset="-79"/>
                <a:cs typeface="Heebo" pitchFamily="2" charset="-79"/>
              </a:rPr>
              <a:t>—</a:t>
            </a:r>
            <a:endParaRPr lang="en-US" sz="1100" dirty="0">
              <a:effectLst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442395" y="3849588"/>
            <a:ext cx="505896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33000"/>
              </a:lnSpc>
            </a:pPr>
            <a:r>
              <a:rPr lang="fa-IR" altLang="en-US" sz="11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زمینه اصلی فعالیت مطابق اساسنامه شرکت</a:t>
            </a:r>
            <a:endParaRPr lang="fa-IR" sz="1100" dirty="0"/>
          </a:p>
          <a:p>
            <a:pPr marL="0" indent="0" algn="r" rtl="1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03548CE-1553-A1C5-FB6B-7BF66201A38E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52792" y="428699"/>
            <a:ext cx="595089" cy="212006"/>
          </a:xfrm>
          <a:prstGeom prst="roundRect">
            <a:avLst>
              <a:gd name="adj" fmla="val 7899"/>
            </a:avLst>
          </a:prstGeom>
          <a:solidFill>
            <a:srgbClr val="CCD7FF"/>
          </a:solidFill>
          <a:ln/>
        </p:spPr>
      </p:sp>
      <p:sp>
        <p:nvSpPr>
          <p:cNvPr id="3" name="Text 1"/>
          <p:cNvSpPr/>
          <p:nvPr/>
        </p:nvSpPr>
        <p:spPr>
          <a:xfrm>
            <a:off x="7679308" y="470520"/>
            <a:ext cx="884858" cy="12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8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بخش </a:t>
            </a:r>
            <a:r>
              <a:rPr lang="fa-IR" altLang="en-US" sz="8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اول</a:t>
            </a:r>
            <a:endParaRPr lang="ar-SA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695623"/>
            <a:ext cx="8151763" cy="436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00" dirty="0"/>
              <a:t>معرفی ایده‌محوری</a:t>
            </a: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569467"/>
            <a:ext cx="5179516" cy="291345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20767" y="1461343"/>
            <a:ext cx="2631877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در این بخش ایده اصلی و محوری شرکت، ویژگی‌های نوآورانه و فناورانه آن به تفصیل شرح داده می‌شود.</a:t>
            </a:r>
            <a:endParaRPr lang="fa-IR" sz="10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1004" y="2284475"/>
            <a:ext cx="209327" cy="20932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020767" y="2280196"/>
            <a:ext cx="2178397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altLang="en-US" sz="13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شرح ایده</a:t>
            </a:r>
            <a:endParaRPr lang="fa-IR" sz="1350" dirty="0"/>
          </a:p>
        </p:txBody>
      </p:sp>
      <p:sp>
        <p:nvSpPr>
          <p:cNvPr id="9" name="Text 5"/>
          <p:cNvSpPr/>
          <p:nvPr/>
        </p:nvSpPr>
        <p:spPr>
          <a:xfrm>
            <a:off x="6020767" y="2635597"/>
            <a:ext cx="21783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توضیح کامل ایده محوری</a:t>
            </a:r>
            <a:endParaRPr lang="fa-IR" sz="10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1004" y="3136069"/>
            <a:ext cx="209327" cy="20932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20767" y="3131790"/>
            <a:ext cx="2178397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نوآوری فناورانه</a:t>
            </a:r>
          </a:p>
        </p:txBody>
      </p:sp>
      <p:sp>
        <p:nvSpPr>
          <p:cNvPr id="12" name="Text 7"/>
          <p:cNvSpPr/>
          <p:nvPr/>
        </p:nvSpPr>
        <p:spPr>
          <a:xfrm>
            <a:off x="6020767" y="3487192"/>
            <a:ext cx="21783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جنبه‌های نوآورانه و فناورانه</a:t>
            </a:r>
            <a:endParaRPr lang="fa-IR" sz="10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91004" y="3987664"/>
            <a:ext cx="209327" cy="20932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020767" y="3983385"/>
            <a:ext cx="2178397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مزیت رقابتی</a:t>
            </a:r>
          </a:p>
        </p:txBody>
      </p:sp>
      <p:sp>
        <p:nvSpPr>
          <p:cNvPr id="15" name="Text 9"/>
          <p:cNvSpPr/>
          <p:nvPr/>
        </p:nvSpPr>
        <p:spPr>
          <a:xfrm>
            <a:off x="6020767" y="4338786"/>
            <a:ext cx="21783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تمایز از رقبا و مزیت‌های کلیدی</a:t>
            </a:r>
            <a:endParaRPr lang="fa-IR" sz="105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C57376-A455-B8E8-CD54-1B1BDE8DCC0F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81832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2750" dirty="0"/>
              <a:t>عنوان محصول/خدمت</a:t>
            </a:r>
          </a:p>
        </p:txBody>
      </p:sp>
      <p:sp>
        <p:nvSpPr>
          <p:cNvPr id="3" name="Text 1"/>
          <p:cNvSpPr/>
          <p:nvPr/>
        </p:nvSpPr>
        <p:spPr>
          <a:xfrm>
            <a:off x="38919" y="1808336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عنوان را وارد نمایید.</a:t>
            </a:r>
            <a:endParaRPr lang="fa-IR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517" y="2194620"/>
            <a:ext cx="1871365" cy="11565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48747" y="3528343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تصویر محصول ۱</a:t>
            </a:r>
          </a:p>
        </p:txBody>
      </p:sp>
      <p:sp>
        <p:nvSpPr>
          <p:cNvPr id="6" name="Text 3"/>
          <p:cNvSpPr/>
          <p:nvPr/>
        </p:nvSpPr>
        <p:spPr>
          <a:xfrm>
            <a:off x="6048747" y="3834854"/>
            <a:ext cx="259913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توضیح تصویر را اینجا وارد نمایید</a:t>
            </a:r>
            <a:endParaRPr lang="fa-IR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202" y="2194620"/>
            <a:ext cx="1871365" cy="11565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72433" y="3528343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تصویر محصول ۲</a:t>
            </a:r>
          </a:p>
        </p:txBody>
      </p:sp>
      <p:sp>
        <p:nvSpPr>
          <p:cNvPr id="9" name="Text 5"/>
          <p:cNvSpPr/>
          <p:nvPr/>
        </p:nvSpPr>
        <p:spPr>
          <a:xfrm>
            <a:off x="3272433" y="3834854"/>
            <a:ext cx="259913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توضیح تصویر را اینجا وارد نمایید</a:t>
            </a:r>
            <a:endParaRPr lang="fa-IR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3888" y="2194620"/>
            <a:ext cx="1871365" cy="115654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96119" y="3528343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تصویر محصول ۳</a:t>
            </a:r>
          </a:p>
        </p:txBody>
      </p:sp>
      <p:sp>
        <p:nvSpPr>
          <p:cNvPr id="12" name="Text 7"/>
          <p:cNvSpPr/>
          <p:nvPr/>
        </p:nvSpPr>
        <p:spPr>
          <a:xfrm>
            <a:off x="496119" y="3834854"/>
            <a:ext cx="259913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توضیح تصویر را اینجا وارد نمایید</a:t>
            </a:r>
            <a:endParaRPr lang="fa-IR" sz="11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A8BEFB-1339-4EEE-5C4A-C9C55016CA5C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115541"/>
            <a:ext cx="5177582" cy="291234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24339" y="948705"/>
            <a:ext cx="2628230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خلاصه مساله شناسایی شده</a:t>
            </a:r>
          </a:p>
        </p:txBody>
      </p:sp>
      <p:sp>
        <p:nvSpPr>
          <p:cNvPr id="4" name="Text 1"/>
          <p:cNvSpPr/>
          <p:nvPr/>
        </p:nvSpPr>
        <p:spPr>
          <a:xfrm>
            <a:off x="6024339" y="1976438"/>
            <a:ext cx="2628230" cy="1261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spcAft>
                <a:spcPts val="1000"/>
              </a:spcAft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به‌طور معمول افراد با برخورد با یک </a:t>
            </a:r>
            <a:r>
              <a:rPr lang="fa-IR" altLang="en-US" sz="1100" b="1" dirty="0">
                <a:solidFill>
                  <a:srgbClr val="2150FE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نیاز و مساله</a:t>
            </a: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در جامعه یا بازار به یک ایده می‌رسند که می‌تواند منجر به حل مساله یا رفع نیاز شود.</a:t>
            </a:r>
            <a:endParaRPr lang="fa-IR" sz="1100" dirty="0"/>
          </a:p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در این قسمت به‌طور خلاصه در خصوص مساله و نیازی که شناسایی کرده‌اید توضیح دهید.</a:t>
            </a:r>
            <a:endParaRPr lang="fa-IR" sz="1100" dirty="0"/>
          </a:p>
        </p:txBody>
      </p:sp>
      <p:sp>
        <p:nvSpPr>
          <p:cNvPr id="5" name="Shape 2"/>
          <p:cNvSpPr/>
          <p:nvPr/>
        </p:nvSpPr>
        <p:spPr>
          <a:xfrm>
            <a:off x="6024339" y="3397523"/>
            <a:ext cx="2628230" cy="779562"/>
          </a:xfrm>
          <a:prstGeom prst="roundRect">
            <a:avLst>
              <a:gd name="adj" fmla="val 2728"/>
            </a:avLst>
          </a:prstGeom>
          <a:solidFill>
            <a:srgbClr val="CCD7FF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098" y="3603054"/>
            <a:ext cx="177180" cy="1417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85037" y="3560490"/>
            <a:ext cx="202577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مساله اصلی و نیاز بازار را با شواهد و داده‌های واقعی پشتیبانی کنید.</a:t>
            </a:r>
            <a:endParaRPr lang="fa-IR" sz="11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BB3AC9-7CAC-42C9-2A09-8A2AED8DB0B6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391046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ارائه راه‌حل، روش اجرا و فرآیند تولید</a:t>
            </a:r>
          </a:p>
        </p:txBody>
      </p:sp>
      <p:sp>
        <p:nvSpPr>
          <p:cNvPr id="4" name="Text 1"/>
          <p:cNvSpPr/>
          <p:nvPr/>
        </p:nvSpPr>
        <p:spPr>
          <a:xfrm>
            <a:off x="3925119" y="1489621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در این قسمت با توضیح، استفاده از تصویر و نمودار، روش اجرا و فرایند تولید محصول/خدمت را بیان نمایید.</a:t>
            </a:r>
            <a:endParaRPr lang="fa-IR" sz="1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5119" y="2102718"/>
            <a:ext cx="4722763" cy="203656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258653" y="3753073"/>
            <a:ext cx="1071435" cy="1339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800" dirty="0">
                <a:solidFill>
                  <a:schemeClr val="bg1"/>
                </a:solidFill>
              </a:rPr>
              <a:t>تحویل به مشتری</a:t>
            </a:r>
          </a:p>
        </p:txBody>
      </p:sp>
      <p:sp>
        <p:nvSpPr>
          <p:cNvPr id="7" name="Text 3"/>
          <p:cNvSpPr/>
          <p:nvPr/>
        </p:nvSpPr>
        <p:spPr>
          <a:xfrm>
            <a:off x="7258653" y="3281642"/>
            <a:ext cx="1071435" cy="133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800" dirty="0">
                <a:solidFill>
                  <a:schemeClr val="bg1"/>
                </a:solidFill>
              </a:rPr>
              <a:t>تولید و اجرا</a:t>
            </a:r>
          </a:p>
        </p:txBody>
      </p:sp>
      <p:sp>
        <p:nvSpPr>
          <p:cNvPr id="8" name="Text 4"/>
          <p:cNvSpPr/>
          <p:nvPr/>
        </p:nvSpPr>
        <p:spPr>
          <a:xfrm>
            <a:off x="7258653" y="2814972"/>
            <a:ext cx="1071435" cy="133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800" dirty="0">
                <a:solidFill>
                  <a:schemeClr val="bg1"/>
                </a:solidFill>
              </a:rPr>
              <a:t>طراحی راه‌حل</a:t>
            </a:r>
          </a:p>
        </p:txBody>
      </p:sp>
      <p:sp>
        <p:nvSpPr>
          <p:cNvPr id="9" name="Text 5"/>
          <p:cNvSpPr/>
          <p:nvPr/>
        </p:nvSpPr>
        <p:spPr>
          <a:xfrm>
            <a:off x="7258653" y="2343540"/>
            <a:ext cx="1071435" cy="1339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800" dirty="0">
                <a:solidFill>
                  <a:schemeClr val="bg1"/>
                </a:solidFill>
              </a:rPr>
              <a:t>شناسایی نیاز</a:t>
            </a:r>
          </a:p>
        </p:txBody>
      </p:sp>
      <p:sp>
        <p:nvSpPr>
          <p:cNvPr id="10" name="Text 6"/>
          <p:cNvSpPr/>
          <p:nvPr/>
        </p:nvSpPr>
        <p:spPr>
          <a:xfrm>
            <a:off x="3925119" y="4298752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هر مرحله از فرآیند را با جزئیات کافی توضیح دهید تا ارزیابان تصویر کاملی از روش اجرا داشته باشند.</a:t>
            </a:r>
            <a:endParaRPr lang="fa-IR" sz="11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9B7F1F-7413-8FAE-D871-F16F89E966F2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14784"/>
            <a:ext cx="8151763" cy="436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00" dirty="0"/>
              <a:t>مشخصات فنی محصول/خدمت</a:t>
            </a:r>
          </a:p>
        </p:txBody>
      </p:sp>
      <p:sp>
        <p:nvSpPr>
          <p:cNvPr id="3" name="Text 1"/>
          <p:cNvSpPr/>
          <p:nvPr/>
        </p:nvSpPr>
        <p:spPr>
          <a:xfrm>
            <a:off x="38919" y="1125587"/>
            <a:ext cx="86089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ویژگی‌ها و مشخصات فنی محصول یا خدمت خود را بیان کنید.</a:t>
            </a:r>
            <a:endParaRPr lang="fa-IR" sz="1050" dirty="0"/>
          </a:p>
        </p:txBody>
      </p:sp>
      <p:sp>
        <p:nvSpPr>
          <p:cNvPr id="4" name="Shape 2"/>
          <p:cNvSpPr/>
          <p:nvPr/>
        </p:nvSpPr>
        <p:spPr>
          <a:xfrm>
            <a:off x="4640684" y="1501527"/>
            <a:ext cx="4007197" cy="1356940"/>
          </a:xfrm>
          <a:prstGeom prst="roundRect">
            <a:avLst>
              <a:gd name="adj" fmla="val 1543"/>
            </a:avLst>
          </a:prstGeom>
          <a:solidFill>
            <a:srgbClr val="F2EEEE"/>
          </a:solidFill>
          <a:ln/>
        </p:spPr>
      </p:sp>
      <p:sp>
        <p:nvSpPr>
          <p:cNvPr id="5" name="Shape 3"/>
          <p:cNvSpPr/>
          <p:nvPr/>
        </p:nvSpPr>
        <p:spPr>
          <a:xfrm>
            <a:off x="8089702" y="1641053"/>
            <a:ext cx="418654" cy="418654"/>
          </a:xfrm>
          <a:prstGeom prst="ellipse">
            <a:avLst/>
          </a:prstGeom>
          <a:solidFill>
            <a:srgbClr val="2150FE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4895" y="1756172"/>
            <a:ext cx="188342" cy="18834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780211" y="2197075"/>
            <a:ext cx="372814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مشخصات فیزیکی</a:t>
            </a:r>
          </a:p>
        </p:txBody>
      </p:sp>
      <p:sp>
        <p:nvSpPr>
          <p:cNvPr id="8" name="Text 5"/>
          <p:cNvSpPr/>
          <p:nvPr/>
        </p:nvSpPr>
        <p:spPr>
          <a:xfrm>
            <a:off x="4780211" y="2497485"/>
            <a:ext cx="37281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اندازه، وزن، سرعت موتور و سایر ابعاد فیزیکی</a:t>
            </a:r>
            <a:endParaRPr lang="fa-IR" sz="1050" dirty="0"/>
          </a:p>
        </p:txBody>
      </p:sp>
      <p:sp>
        <p:nvSpPr>
          <p:cNvPr id="9" name="Shape 6"/>
          <p:cNvSpPr/>
          <p:nvPr/>
        </p:nvSpPr>
        <p:spPr>
          <a:xfrm>
            <a:off x="496119" y="1501527"/>
            <a:ext cx="4007197" cy="1356940"/>
          </a:xfrm>
          <a:prstGeom prst="roundRect">
            <a:avLst>
              <a:gd name="adj" fmla="val 1543"/>
            </a:avLst>
          </a:prstGeom>
          <a:solidFill>
            <a:srgbClr val="F2EEEE"/>
          </a:solidFill>
          <a:ln/>
        </p:spPr>
      </p:sp>
      <p:sp>
        <p:nvSpPr>
          <p:cNvPr id="10" name="Shape 7"/>
          <p:cNvSpPr/>
          <p:nvPr/>
        </p:nvSpPr>
        <p:spPr>
          <a:xfrm>
            <a:off x="3945136" y="1641053"/>
            <a:ext cx="418654" cy="418654"/>
          </a:xfrm>
          <a:prstGeom prst="ellipse">
            <a:avLst/>
          </a:prstGeom>
          <a:solidFill>
            <a:srgbClr val="2150F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60329" y="1756172"/>
            <a:ext cx="188342" cy="1883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5645" y="2197075"/>
            <a:ext cx="372814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350" dirty="0"/>
              <a:t>مشخصات مواد</a:t>
            </a:r>
          </a:p>
        </p:txBody>
      </p:sp>
      <p:sp>
        <p:nvSpPr>
          <p:cNvPr id="13" name="Text 9"/>
          <p:cNvSpPr/>
          <p:nvPr/>
        </p:nvSpPr>
        <p:spPr>
          <a:xfrm>
            <a:off x="635645" y="2497485"/>
            <a:ext cx="37281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آلیاژ، چسبندگی و ترکیبات مواد به‌کاررفته</a:t>
            </a:r>
            <a:endParaRPr lang="fa-IR" sz="1050" dirty="0"/>
          </a:p>
        </p:txBody>
      </p:sp>
      <p:sp>
        <p:nvSpPr>
          <p:cNvPr id="14" name="Shape 10"/>
          <p:cNvSpPr/>
          <p:nvPr/>
        </p:nvSpPr>
        <p:spPr>
          <a:xfrm>
            <a:off x="4640684" y="2995836"/>
            <a:ext cx="4007197" cy="1356940"/>
          </a:xfrm>
          <a:prstGeom prst="roundRect">
            <a:avLst>
              <a:gd name="adj" fmla="val 1543"/>
            </a:avLst>
          </a:prstGeom>
          <a:solidFill>
            <a:srgbClr val="F2EEEE"/>
          </a:solidFill>
          <a:ln/>
        </p:spPr>
      </p:sp>
      <p:sp>
        <p:nvSpPr>
          <p:cNvPr id="15" name="Shape 11"/>
          <p:cNvSpPr/>
          <p:nvPr/>
        </p:nvSpPr>
        <p:spPr>
          <a:xfrm>
            <a:off x="8089702" y="3135362"/>
            <a:ext cx="418654" cy="418654"/>
          </a:xfrm>
          <a:prstGeom prst="ellipse">
            <a:avLst/>
          </a:prstGeom>
          <a:solidFill>
            <a:srgbClr val="2150FE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4895" y="3250481"/>
            <a:ext cx="188342" cy="18834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780211" y="3691384"/>
            <a:ext cx="372814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مشخصات نرم‌افزاری</a:t>
            </a:r>
          </a:p>
        </p:txBody>
      </p:sp>
      <p:sp>
        <p:nvSpPr>
          <p:cNvPr id="18" name="Text 13"/>
          <p:cNvSpPr/>
          <p:nvPr/>
        </p:nvSpPr>
        <p:spPr>
          <a:xfrm>
            <a:off x="4780211" y="3991794"/>
            <a:ext cx="37281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تعداد کاربر قابل پشتیبانی، پلتفرم، زبان برنامه‌نویسی</a:t>
            </a:r>
            <a:endParaRPr lang="fa-IR" sz="1050" dirty="0"/>
          </a:p>
        </p:txBody>
      </p:sp>
      <p:sp>
        <p:nvSpPr>
          <p:cNvPr id="19" name="Shape 14"/>
          <p:cNvSpPr/>
          <p:nvPr/>
        </p:nvSpPr>
        <p:spPr>
          <a:xfrm>
            <a:off x="496119" y="2995836"/>
            <a:ext cx="4007197" cy="1356940"/>
          </a:xfrm>
          <a:prstGeom prst="roundRect">
            <a:avLst>
              <a:gd name="adj" fmla="val 1543"/>
            </a:avLst>
          </a:prstGeom>
          <a:solidFill>
            <a:srgbClr val="F2EEEE"/>
          </a:solidFill>
          <a:ln/>
        </p:spPr>
      </p:sp>
      <p:sp>
        <p:nvSpPr>
          <p:cNvPr id="20" name="Shape 15"/>
          <p:cNvSpPr/>
          <p:nvPr/>
        </p:nvSpPr>
        <p:spPr>
          <a:xfrm>
            <a:off x="3945136" y="3135362"/>
            <a:ext cx="418654" cy="418654"/>
          </a:xfrm>
          <a:prstGeom prst="ellipse">
            <a:avLst/>
          </a:prstGeom>
          <a:solidFill>
            <a:srgbClr val="2150FE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60329" y="3250481"/>
            <a:ext cx="188342" cy="18834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5645" y="3691384"/>
            <a:ext cx="372814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جنبه‌های هنری</a:t>
            </a:r>
          </a:p>
        </p:txBody>
      </p:sp>
      <p:sp>
        <p:nvSpPr>
          <p:cNvPr id="23" name="Text 17"/>
          <p:cNvSpPr/>
          <p:nvPr/>
        </p:nvSpPr>
        <p:spPr>
          <a:xfrm>
            <a:off x="635645" y="3991794"/>
            <a:ext cx="37281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نوع طراحی، نوع بافت و ویژگی‌های زیبایی‌شناختی</a:t>
            </a:r>
            <a:endParaRPr lang="fa-IR" sz="1050" dirty="0"/>
          </a:p>
        </p:txBody>
      </p:sp>
      <p:sp>
        <p:nvSpPr>
          <p:cNvPr id="24" name="Text 18"/>
          <p:cNvSpPr/>
          <p:nvPr/>
        </p:nvSpPr>
        <p:spPr>
          <a:xfrm>
            <a:off x="38919" y="4507260"/>
            <a:ext cx="86089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2000"/>
              </a:lnSpc>
              <a:buNone/>
            </a:pPr>
            <a:r>
              <a:rPr lang="fa-IR" altLang="en-US" sz="10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در صورت نیاز می‌توانید از اسلاید بعدی هم برای استفاده از تصاویر استفاده کنید. (تصاویر گویا و بزرگ باشد.)</a:t>
            </a:r>
            <a:endParaRPr lang="fa-IR" sz="105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FD2069-2AD9-8379-557E-1CECE932C70A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909018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توجیه جنبه‌های نوآوری محصول/خدمت</a:t>
            </a:r>
          </a:p>
        </p:txBody>
      </p:sp>
      <p:sp>
        <p:nvSpPr>
          <p:cNvPr id="4" name="Text 1"/>
          <p:cNvSpPr/>
          <p:nvPr/>
        </p:nvSpPr>
        <p:spPr>
          <a:xfrm>
            <a:off x="38919" y="3007593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جنبه‌های نوآورانه مربوط به محصول/ خدمت خود را توضیح دهید.</a:t>
            </a:r>
            <a:endParaRPr lang="fa-IR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3278"/>
            <a:ext cx="8151763" cy="276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700" dirty="0"/>
              <a:t>وضعیت پیشرفت طرح تاکنون و اقدامات باقیمانده</a:t>
            </a:r>
          </a:p>
        </p:txBody>
      </p:sp>
      <p:sp>
        <p:nvSpPr>
          <p:cNvPr id="3" name="Text 1"/>
          <p:cNvSpPr/>
          <p:nvPr/>
        </p:nvSpPr>
        <p:spPr>
          <a:xfrm>
            <a:off x="38919" y="780901"/>
            <a:ext cx="8608963" cy="115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8000"/>
              </a:lnSpc>
              <a:buNone/>
            </a:pPr>
            <a:r>
              <a:rPr lang="fa-IR" altLang="en-US" sz="6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در این اسلاید، پیشرفت طرح و وضعیت فعلی به همراه اقدامات باقیمانده جهت تولید نمونه اولیه ذکر شود.</a:t>
            </a:r>
            <a:endParaRPr lang="fa-IR" sz="650" dirty="0"/>
          </a:p>
        </p:txBody>
      </p:sp>
      <p:sp>
        <p:nvSpPr>
          <p:cNvPr id="4" name="Text 2"/>
          <p:cNvSpPr/>
          <p:nvPr/>
        </p:nvSpPr>
        <p:spPr>
          <a:xfrm>
            <a:off x="496119" y="979140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سطح آمادگی محصول:</a:t>
            </a:r>
          </a:p>
        </p:txBody>
      </p:sp>
      <p:sp>
        <p:nvSpPr>
          <p:cNvPr id="5" name="Shape 3"/>
          <p:cNvSpPr/>
          <p:nvPr/>
        </p:nvSpPr>
        <p:spPr>
          <a:xfrm>
            <a:off x="8470702" y="1416546"/>
            <a:ext cx="88553" cy="398636"/>
          </a:xfrm>
          <a:prstGeom prst="roundRect">
            <a:avLst>
              <a:gd name="adj" fmla="val 15009"/>
            </a:avLst>
          </a:prstGeom>
          <a:solidFill>
            <a:srgbClr val="F2EEEE"/>
          </a:solidFill>
          <a:ln/>
        </p:spPr>
      </p:sp>
      <p:sp>
        <p:nvSpPr>
          <p:cNvPr id="6" name="Shape 4"/>
          <p:cNvSpPr/>
          <p:nvPr/>
        </p:nvSpPr>
        <p:spPr>
          <a:xfrm>
            <a:off x="8382074" y="1358354"/>
            <a:ext cx="265807" cy="265807"/>
          </a:xfrm>
          <a:prstGeom prst="ellipse">
            <a:avLst/>
          </a:prstGeom>
          <a:solidFill>
            <a:srgbClr val="F2EEEE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48526" y="1424806"/>
            <a:ext cx="132904" cy="13290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96119" y="1372195"/>
            <a:ext cx="7830592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850" dirty="0"/>
              <a:t>ایده</a:t>
            </a:r>
          </a:p>
        </p:txBody>
      </p:sp>
      <p:sp>
        <p:nvSpPr>
          <p:cNvPr id="9" name="Shape 6"/>
          <p:cNvSpPr/>
          <p:nvPr/>
        </p:nvSpPr>
        <p:spPr>
          <a:xfrm>
            <a:off x="8337798" y="2003524"/>
            <a:ext cx="88553" cy="398636"/>
          </a:xfrm>
          <a:prstGeom prst="roundRect">
            <a:avLst>
              <a:gd name="adj" fmla="val 15009"/>
            </a:avLst>
          </a:prstGeom>
          <a:solidFill>
            <a:srgbClr val="F2EEEE"/>
          </a:solidFill>
          <a:ln/>
        </p:spPr>
      </p:sp>
      <p:sp>
        <p:nvSpPr>
          <p:cNvPr id="10" name="Shape 7"/>
          <p:cNvSpPr/>
          <p:nvPr/>
        </p:nvSpPr>
        <p:spPr>
          <a:xfrm>
            <a:off x="8249171" y="1945332"/>
            <a:ext cx="265807" cy="265807"/>
          </a:xfrm>
          <a:prstGeom prst="ellipse">
            <a:avLst/>
          </a:prstGeom>
          <a:solidFill>
            <a:srgbClr val="F2EEE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5623" y="2011784"/>
            <a:ext cx="132904" cy="13290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96119" y="1959173"/>
            <a:ext cx="7697688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850" dirty="0"/>
              <a:t>مطالعات امکان‌سنجی</a:t>
            </a:r>
          </a:p>
        </p:txBody>
      </p:sp>
      <p:sp>
        <p:nvSpPr>
          <p:cNvPr id="13" name="Shape 9"/>
          <p:cNvSpPr/>
          <p:nvPr/>
        </p:nvSpPr>
        <p:spPr>
          <a:xfrm>
            <a:off x="8204895" y="2590502"/>
            <a:ext cx="88553" cy="398636"/>
          </a:xfrm>
          <a:prstGeom prst="roundRect">
            <a:avLst>
              <a:gd name="adj" fmla="val 15009"/>
            </a:avLst>
          </a:prstGeom>
          <a:solidFill>
            <a:srgbClr val="F2EEEE"/>
          </a:solidFill>
          <a:ln/>
        </p:spPr>
      </p:sp>
      <p:sp>
        <p:nvSpPr>
          <p:cNvPr id="14" name="Shape 10"/>
          <p:cNvSpPr/>
          <p:nvPr/>
        </p:nvSpPr>
        <p:spPr>
          <a:xfrm>
            <a:off x="8116267" y="2532311"/>
            <a:ext cx="265807" cy="265807"/>
          </a:xfrm>
          <a:prstGeom prst="ellipse">
            <a:avLst/>
          </a:prstGeom>
          <a:solidFill>
            <a:srgbClr val="F2EEEE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82719" y="2598762"/>
            <a:ext cx="132904" cy="13290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96119" y="2546152"/>
            <a:ext cx="7564785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04000"/>
              </a:lnSpc>
            </a:pPr>
            <a:r>
              <a:rPr lang="fa-IR" sz="850" dirty="0">
                <a:solidFill>
                  <a:srgbClr val="4C4C4D"/>
                </a:solidFill>
                <a:latin typeface="Crimson Pro SemiBold" pitchFamily="34" charset="0"/>
              </a:rPr>
              <a:t>نمونه آزمایشگاهی</a:t>
            </a:r>
            <a:endParaRPr lang="fa-IR" sz="850" dirty="0"/>
          </a:p>
        </p:txBody>
      </p:sp>
      <p:sp>
        <p:nvSpPr>
          <p:cNvPr id="17" name="Shape 12"/>
          <p:cNvSpPr/>
          <p:nvPr/>
        </p:nvSpPr>
        <p:spPr>
          <a:xfrm>
            <a:off x="8071991" y="3177480"/>
            <a:ext cx="88553" cy="398636"/>
          </a:xfrm>
          <a:prstGeom prst="roundRect">
            <a:avLst>
              <a:gd name="adj" fmla="val 15009"/>
            </a:avLst>
          </a:prstGeom>
          <a:solidFill>
            <a:srgbClr val="F2EEEE"/>
          </a:solidFill>
          <a:ln/>
        </p:spPr>
      </p:sp>
      <p:sp>
        <p:nvSpPr>
          <p:cNvPr id="18" name="Shape 13"/>
          <p:cNvSpPr/>
          <p:nvPr/>
        </p:nvSpPr>
        <p:spPr>
          <a:xfrm>
            <a:off x="7983364" y="3119289"/>
            <a:ext cx="265807" cy="265807"/>
          </a:xfrm>
          <a:prstGeom prst="ellipse">
            <a:avLst/>
          </a:prstGeom>
          <a:solidFill>
            <a:srgbClr val="F2EEEE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49816" y="3185740"/>
            <a:ext cx="132904" cy="13290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496119" y="3133130"/>
            <a:ext cx="7431881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850" dirty="0"/>
              <a:t>نمونه اولیه</a:t>
            </a:r>
          </a:p>
        </p:txBody>
      </p:sp>
      <p:sp>
        <p:nvSpPr>
          <p:cNvPr id="21" name="Shape 15"/>
          <p:cNvSpPr/>
          <p:nvPr/>
        </p:nvSpPr>
        <p:spPr>
          <a:xfrm>
            <a:off x="8204895" y="3764459"/>
            <a:ext cx="88553" cy="398636"/>
          </a:xfrm>
          <a:prstGeom prst="roundRect">
            <a:avLst>
              <a:gd name="adj" fmla="val 15009"/>
            </a:avLst>
          </a:prstGeom>
          <a:solidFill>
            <a:srgbClr val="F2EEEE"/>
          </a:solidFill>
          <a:ln/>
        </p:spPr>
      </p:sp>
      <p:sp>
        <p:nvSpPr>
          <p:cNvPr id="22" name="Shape 16"/>
          <p:cNvSpPr/>
          <p:nvPr/>
        </p:nvSpPr>
        <p:spPr>
          <a:xfrm>
            <a:off x="8116267" y="3706267"/>
            <a:ext cx="265807" cy="265807"/>
          </a:xfrm>
          <a:prstGeom prst="ellipse">
            <a:avLst/>
          </a:prstGeom>
          <a:solidFill>
            <a:srgbClr val="F2EEEE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82719" y="3772719"/>
            <a:ext cx="132904" cy="13290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496119" y="3720108"/>
            <a:ext cx="7564785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850" dirty="0"/>
              <a:t>تولید نیمه صنعتی</a:t>
            </a:r>
          </a:p>
        </p:txBody>
      </p:sp>
      <p:sp>
        <p:nvSpPr>
          <p:cNvPr id="25" name="Shape 18"/>
          <p:cNvSpPr/>
          <p:nvPr/>
        </p:nvSpPr>
        <p:spPr>
          <a:xfrm>
            <a:off x="8337798" y="4351437"/>
            <a:ext cx="88553" cy="398636"/>
          </a:xfrm>
          <a:prstGeom prst="roundRect">
            <a:avLst>
              <a:gd name="adj" fmla="val 15009"/>
            </a:avLst>
          </a:prstGeom>
          <a:solidFill>
            <a:srgbClr val="F2EEEE"/>
          </a:solidFill>
          <a:ln/>
        </p:spPr>
      </p:sp>
      <p:sp>
        <p:nvSpPr>
          <p:cNvPr id="26" name="Shape 19"/>
          <p:cNvSpPr/>
          <p:nvPr/>
        </p:nvSpPr>
        <p:spPr>
          <a:xfrm>
            <a:off x="8249171" y="4293245"/>
            <a:ext cx="265807" cy="265807"/>
          </a:xfrm>
          <a:prstGeom prst="ellipse">
            <a:avLst/>
          </a:prstGeom>
          <a:solidFill>
            <a:srgbClr val="F2EEEE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5623" y="4359697"/>
            <a:ext cx="132904" cy="13290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485031" y="4307086"/>
            <a:ext cx="7697688" cy="138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850" dirty="0"/>
              <a:t>تولید انبوه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2975812-18EF-7D96-FD5D-537BA757D59A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05911" y="1290191"/>
            <a:ext cx="641970" cy="215354"/>
          </a:xfrm>
          <a:prstGeom prst="roundRect">
            <a:avLst>
              <a:gd name="adj" fmla="val 7900"/>
            </a:avLst>
          </a:prstGeom>
          <a:solidFill>
            <a:srgbClr val="CCD7FF"/>
          </a:solidFill>
          <a:ln/>
        </p:spPr>
      </p:sp>
      <p:sp>
        <p:nvSpPr>
          <p:cNvPr id="3" name="Text 1"/>
          <p:cNvSpPr/>
          <p:nvPr/>
        </p:nvSpPr>
        <p:spPr>
          <a:xfrm>
            <a:off x="7633767" y="1332681"/>
            <a:ext cx="929060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8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بخش </a:t>
            </a:r>
            <a:r>
              <a:rPr lang="fa-IR" altLang="en-US" sz="8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دوم</a:t>
            </a:r>
            <a:endParaRPr lang="ar-SA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562249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هزینه‌ها و اعتبارات ایده‌محوری</a:t>
            </a:r>
          </a:p>
        </p:txBody>
      </p:sp>
      <p:sp>
        <p:nvSpPr>
          <p:cNvPr id="5" name="Text 3"/>
          <p:cNvSpPr/>
          <p:nvPr/>
        </p:nvSpPr>
        <p:spPr>
          <a:xfrm>
            <a:off x="38919" y="2217837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در این بخش اطلاعات مالی، هزینه‌های اجرا و اعتبارات مورد نیاز برای تحقق ایده محوری ارائه می‌شود.</a:t>
            </a:r>
            <a:endParaRPr lang="fa-IR" sz="1100" dirty="0"/>
          </a:p>
        </p:txBody>
      </p:sp>
      <p:sp>
        <p:nvSpPr>
          <p:cNvPr id="6" name="Text 4"/>
          <p:cNvSpPr/>
          <p:nvPr/>
        </p:nvSpPr>
        <p:spPr>
          <a:xfrm>
            <a:off x="6048747" y="2674962"/>
            <a:ext cx="259913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83000"/>
              </a:lnSpc>
              <a:buNone/>
            </a:pPr>
            <a:r>
              <a:rPr lang="en-US" sz="36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—</a:t>
            </a:r>
            <a:endParaRPr lang="en-US" sz="3650" dirty="0"/>
          </a:p>
        </p:txBody>
      </p:sp>
      <p:sp>
        <p:nvSpPr>
          <p:cNvPr id="7" name="Text 5"/>
          <p:cNvSpPr/>
          <p:nvPr/>
        </p:nvSpPr>
        <p:spPr>
          <a:xfrm>
            <a:off x="6048747" y="3319909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هزینه راه‌اندازی</a:t>
            </a:r>
          </a:p>
        </p:txBody>
      </p:sp>
      <p:sp>
        <p:nvSpPr>
          <p:cNvPr id="8" name="Text 6"/>
          <p:cNvSpPr/>
          <p:nvPr/>
        </p:nvSpPr>
        <p:spPr>
          <a:xfrm>
            <a:off x="6048747" y="3626421"/>
            <a:ext cx="259913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سرمایه اولیه مورد نیاز</a:t>
            </a:r>
            <a:endParaRPr lang="fa-IR" sz="1100" dirty="0"/>
          </a:p>
        </p:txBody>
      </p:sp>
      <p:sp>
        <p:nvSpPr>
          <p:cNvPr id="9" name="Text 7"/>
          <p:cNvSpPr/>
          <p:nvPr/>
        </p:nvSpPr>
        <p:spPr>
          <a:xfrm>
            <a:off x="3272433" y="2674962"/>
            <a:ext cx="259913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83000"/>
              </a:lnSpc>
              <a:buNone/>
            </a:pPr>
            <a:r>
              <a:rPr lang="en-US" sz="36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—</a:t>
            </a:r>
            <a:endParaRPr lang="en-US" sz="3650" dirty="0"/>
          </a:p>
        </p:txBody>
      </p:sp>
      <p:sp>
        <p:nvSpPr>
          <p:cNvPr id="10" name="Text 8"/>
          <p:cNvSpPr/>
          <p:nvPr/>
        </p:nvSpPr>
        <p:spPr>
          <a:xfrm>
            <a:off x="3272433" y="3319909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هزینه عملیاتی</a:t>
            </a:r>
          </a:p>
        </p:txBody>
      </p:sp>
      <p:sp>
        <p:nvSpPr>
          <p:cNvPr id="11" name="Text 9"/>
          <p:cNvSpPr/>
          <p:nvPr/>
        </p:nvSpPr>
        <p:spPr>
          <a:xfrm>
            <a:off x="3272433" y="3626421"/>
            <a:ext cx="259913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هزینه‌های جاری سالانه</a:t>
            </a:r>
            <a:endParaRPr lang="fa-IR" sz="1100" dirty="0"/>
          </a:p>
        </p:txBody>
      </p:sp>
      <p:sp>
        <p:nvSpPr>
          <p:cNvPr id="12" name="Text 10"/>
          <p:cNvSpPr/>
          <p:nvPr/>
        </p:nvSpPr>
        <p:spPr>
          <a:xfrm>
            <a:off x="496119" y="2674962"/>
            <a:ext cx="259913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83000"/>
              </a:lnSpc>
              <a:buNone/>
            </a:pPr>
            <a:r>
              <a:rPr lang="en-US" sz="3650" dirty="0">
                <a:solidFill>
                  <a:srgbClr val="4C4C4D"/>
                </a:solidFill>
                <a:latin typeface="Crimson Pro SemiBold" pitchFamily="34" charset="0"/>
                <a:ea typeface="Crimson Pro SemiBold" pitchFamily="34" charset="-122"/>
                <a:cs typeface="Crimson Pro SemiBold" pitchFamily="34" charset="-120"/>
              </a:rPr>
              <a:t>—</a:t>
            </a:r>
            <a:endParaRPr lang="en-US" sz="3650" dirty="0"/>
          </a:p>
        </p:txBody>
      </p:sp>
      <p:sp>
        <p:nvSpPr>
          <p:cNvPr id="13" name="Text 11"/>
          <p:cNvSpPr/>
          <p:nvPr/>
        </p:nvSpPr>
        <p:spPr>
          <a:xfrm>
            <a:off x="496119" y="3319909"/>
            <a:ext cx="259913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اعتبار درخواستی</a:t>
            </a:r>
          </a:p>
        </p:txBody>
      </p:sp>
      <p:sp>
        <p:nvSpPr>
          <p:cNvPr id="14" name="Text 12"/>
          <p:cNvSpPr/>
          <p:nvPr/>
        </p:nvSpPr>
        <p:spPr>
          <a:xfrm>
            <a:off x="496119" y="3626421"/>
            <a:ext cx="259913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میزان تامین مالی مورد نیاز</a:t>
            </a:r>
            <a:endParaRPr lang="fa-IR" sz="11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96A8B8-9ACF-3082-354D-C9EE062D4EF9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04664"/>
            <a:ext cx="4722763" cy="802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500" dirty="0"/>
              <a:t>چالش‌ها و ریسک‌های کسب و کار / تجاری‌سازی</a:t>
            </a: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1382167"/>
            <a:ext cx="4722763" cy="7518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8845" y="1524893"/>
            <a:ext cx="4380161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250" dirty="0"/>
              <a:t>اخذ مجوزها</a:t>
            </a:r>
          </a:p>
        </p:txBody>
      </p:sp>
      <p:sp>
        <p:nvSpPr>
          <p:cNvPr id="6" name="Text 2"/>
          <p:cNvSpPr/>
          <p:nvPr/>
        </p:nvSpPr>
        <p:spPr>
          <a:xfrm>
            <a:off x="638845" y="1795388"/>
            <a:ext cx="4380161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7000"/>
              </a:lnSpc>
              <a:buNone/>
            </a:pPr>
            <a:r>
              <a:rPr lang="fa-IR" altLang="en-US" sz="10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فرآیند دریافت مجوزهای قانونی و نظارتی مورد نیاز</a:t>
            </a:r>
            <a:endParaRPr lang="fa-IR" sz="1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2250430"/>
            <a:ext cx="4722763" cy="7518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8845" y="2393156"/>
            <a:ext cx="4380161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250" dirty="0"/>
              <a:t>تامین سرمایه اولیه</a:t>
            </a:r>
          </a:p>
        </p:txBody>
      </p:sp>
      <p:sp>
        <p:nvSpPr>
          <p:cNvPr id="9" name="Text 4"/>
          <p:cNvSpPr/>
          <p:nvPr/>
        </p:nvSpPr>
        <p:spPr>
          <a:xfrm>
            <a:off x="638845" y="2663651"/>
            <a:ext cx="4380161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7000"/>
              </a:lnSpc>
              <a:buNone/>
            </a:pPr>
            <a:r>
              <a:rPr lang="fa-IR" altLang="en-US" sz="10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جذب سرمایه‌گذار و تامین منابع مالی برای راه‌اندازی</a:t>
            </a:r>
            <a:endParaRPr lang="fa-IR" sz="1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118693"/>
            <a:ext cx="4722763" cy="7518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8845" y="3261420"/>
            <a:ext cx="4380161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250" dirty="0"/>
              <a:t>تامین ماده اولیه</a:t>
            </a:r>
          </a:p>
        </p:txBody>
      </p:sp>
      <p:sp>
        <p:nvSpPr>
          <p:cNvPr id="12" name="Text 6"/>
          <p:cNvSpPr/>
          <p:nvPr/>
        </p:nvSpPr>
        <p:spPr>
          <a:xfrm>
            <a:off x="638845" y="3531915"/>
            <a:ext cx="4380161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7000"/>
              </a:lnSpc>
              <a:buNone/>
            </a:pPr>
            <a:r>
              <a:rPr lang="fa-IR" altLang="en-US" sz="10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دسترسی پایدار به مواد اولیه با کیفیت و قیمت مناسب</a:t>
            </a:r>
            <a:endParaRPr lang="fa-IR" sz="10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986957"/>
            <a:ext cx="4722763" cy="75188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38845" y="4129683"/>
            <a:ext cx="4380161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250" dirty="0"/>
              <a:t>مشکلات دستیابی به فناوری و تولید</a:t>
            </a:r>
          </a:p>
        </p:txBody>
      </p:sp>
      <p:sp>
        <p:nvSpPr>
          <p:cNvPr id="15" name="Text 8"/>
          <p:cNvSpPr/>
          <p:nvPr/>
        </p:nvSpPr>
        <p:spPr>
          <a:xfrm>
            <a:off x="638845" y="4400178"/>
            <a:ext cx="4380161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27000"/>
              </a:lnSpc>
              <a:buNone/>
            </a:pPr>
            <a:r>
              <a:rPr lang="fa-IR" altLang="en-US" sz="10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چالش‌های فنی در مسیر توسعه و تولید محصول</a:t>
            </a:r>
            <a:endParaRPr lang="fa-IR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95821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میزان اعتبارات ریالی و برآورد اعتبارات مورد نیاز</a:t>
            </a:r>
          </a:p>
        </p:txBody>
      </p:sp>
      <p:sp>
        <p:nvSpPr>
          <p:cNvPr id="3" name="Shape 1"/>
          <p:cNvSpPr/>
          <p:nvPr/>
        </p:nvSpPr>
        <p:spPr>
          <a:xfrm>
            <a:off x="496119" y="1222325"/>
            <a:ext cx="8151763" cy="2698849"/>
          </a:xfrm>
          <a:prstGeom prst="roundRect">
            <a:avLst>
              <a:gd name="adj" fmla="val 788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96119" y="1635919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96119" y="2047131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96119" y="2458343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96119" y="3096369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496119" y="3507581"/>
            <a:ext cx="8151763" cy="8860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943671" y="1222325"/>
            <a:ext cx="8860" cy="2698849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4979194" y="1222325"/>
            <a:ext cx="8860" cy="2698849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014716" y="1222325"/>
            <a:ext cx="8860" cy="2698849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01030" y="1227088"/>
            <a:ext cx="2442642" cy="408831"/>
          </a:xfrm>
          <a:custGeom>
            <a:avLst/>
            <a:gdLst/>
            <a:ahLst/>
            <a:cxnLst/>
            <a:rect l="l" t="t" r="r" b="b"/>
            <a:pathLst>
              <a:path w="2442642" h="408831">
                <a:moveTo>
                  <a:pt x="17721" y="0"/>
                </a:moveTo>
                <a:lnTo>
                  <a:pt x="2442642" y="0"/>
                </a:lnTo>
                <a:lnTo>
                  <a:pt x="2442642" y="408831"/>
                </a:lnTo>
                <a:lnTo>
                  <a:pt x="0" y="408831"/>
                </a:lnTo>
                <a:lnTo>
                  <a:pt x="0" y="17721"/>
                </a:lnTo>
                <a:arcTo wR="17721" hR="17721" stAng="10800000" swAng="5400000"/>
                <a:close/>
              </a:path>
            </a:pathLst>
          </a:custGeom>
          <a:solidFill>
            <a:srgbClr val="0066CC"/>
          </a:solidFill>
          <a:ln/>
        </p:spPr>
      </p:sp>
      <p:sp>
        <p:nvSpPr>
          <p:cNvPr id="13" name="Text 11"/>
          <p:cNvSpPr/>
          <p:nvPr/>
        </p:nvSpPr>
        <p:spPr>
          <a:xfrm>
            <a:off x="185589" y="1316906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1100" b="1" kern="1200" dirty="0">
                <a:solidFill>
                  <a:srgbClr val="FFFFFF"/>
                </a:solidFill>
                <a:effectLst/>
                <a:latin typeface="Heebo Bold" charset="-79"/>
                <a:ea typeface="Heebo Bold" charset="-79"/>
                <a:cs typeface="Heebo Bold" charset="-79"/>
              </a:rPr>
              <a:t>نحوه تامین</a:t>
            </a:r>
            <a:endParaRPr lang="en-US" sz="1100" dirty="0">
              <a:effectLst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943671" y="1227088"/>
            <a:ext cx="2035522" cy="408831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5" name="Text 13"/>
          <p:cNvSpPr/>
          <p:nvPr/>
        </p:nvSpPr>
        <p:spPr>
          <a:xfrm>
            <a:off x="2630612" y="1316906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هزینه انجام شده (ریال)</a:t>
            </a:r>
            <a:endParaRPr lang="fa-IR" sz="1100" dirty="0"/>
          </a:p>
        </p:txBody>
      </p:sp>
      <p:sp>
        <p:nvSpPr>
          <p:cNvPr id="16" name="Shape 14"/>
          <p:cNvSpPr/>
          <p:nvPr/>
        </p:nvSpPr>
        <p:spPr>
          <a:xfrm>
            <a:off x="4979194" y="1227088"/>
            <a:ext cx="2035522" cy="408831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7" name="Text 15"/>
          <p:cNvSpPr/>
          <p:nvPr/>
        </p:nvSpPr>
        <p:spPr>
          <a:xfrm>
            <a:off x="4666134" y="1316906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مبلغ مورد نیاز (ریال)</a:t>
            </a:r>
            <a:endParaRPr lang="fa-IR" sz="1100" dirty="0"/>
          </a:p>
        </p:txBody>
      </p:sp>
      <p:sp>
        <p:nvSpPr>
          <p:cNvPr id="18" name="Shape 16"/>
          <p:cNvSpPr/>
          <p:nvPr/>
        </p:nvSpPr>
        <p:spPr>
          <a:xfrm>
            <a:off x="7014716" y="1227088"/>
            <a:ext cx="1628403" cy="408831"/>
          </a:xfrm>
          <a:custGeom>
            <a:avLst/>
            <a:gdLst/>
            <a:ahLst/>
            <a:cxnLst/>
            <a:rect l="l" t="t" r="r" b="b"/>
            <a:pathLst>
              <a:path w="1628403" h="408831">
                <a:moveTo>
                  <a:pt x="0" y="0"/>
                </a:moveTo>
                <a:lnTo>
                  <a:pt x="1610682" y="0"/>
                </a:lnTo>
                <a:arcTo wR="17721" hR="17721" stAng="16200000" swAng="5400000"/>
                <a:lnTo>
                  <a:pt x="1628403" y="408831"/>
                </a:lnTo>
                <a:lnTo>
                  <a:pt x="0" y="408831"/>
                </a:lnTo>
                <a:lnTo>
                  <a:pt x="0" y="0"/>
                </a:lnTo>
                <a:close/>
              </a:path>
            </a:pathLst>
          </a:custGeom>
          <a:solidFill>
            <a:srgbClr val="0066CC"/>
          </a:solidFill>
          <a:ln/>
        </p:spPr>
      </p:sp>
      <p:sp>
        <p:nvSpPr>
          <p:cNvPr id="19" name="Text 17"/>
          <p:cNvSpPr/>
          <p:nvPr/>
        </p:nvSpPr>
        <p:spPr>
          <a:xfrm>
            <a:off x="6701656" y="1316906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شرح هزینه</a:t>
            </a:r>
            <a:endParaRPr lang="fa-IR" sz="1100" dirty="0"/>
          </a:p>
        </p:txBody>
      </p:sp>
      <p:sp>
        <p:nvSpPr>
          <p:cNvPr id="20" name="Text 18"/>
          <p:cNvSpPr/>
          <p:nvPr/>
        </p:nvSpPr>
        <p:spPr>
          <a:xfrm>
            <a:off x="185589" y="1728118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630612" y="1728118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666134" y="1728118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701656" y="1728118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33000"/>
              </a:lnSpc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هزینه پرسنلی</a:t>
            </a:r>
            <a:endParaRPr lang="fa-IR" sz="1100" dirty="0"/>
          </a:p>
          <a:p>
            <a:pPr marL="0" indent="0" algn="r" rtl="1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85589" y="2139330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630612" y="2139330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666134" y="2139330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706419" y="2009145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33000"/>
              </a:lnSpc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هزینه خرید تجهیزات و</a:t>
            </a:r>
          </a:p>
          <a:p>
            <a:pPr algn="r" rtl="1">
              <a:lnSpc>
                <a:spcPct val="133000"/>
              </a:lnSpc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مواد مورد نیاز</a:t>
            </a:r>
            <a:endParaRPr lang="fa-IR" sz="1100" dirty="0"/>
          </a:p>
          <a:p>
            <a:pPr marL="0" indent="0" algn="r" rtl="1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42789" y="2550542"/>
            <a:ext cx="21567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2630612" y="2550542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666134" y="2550542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701656" y="2550542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هزینه انجام خدمات آزمایشگاهی</a:t>
            </a:r>
          </a:p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ساخت و برون‌سپاری</a:t>
            </a:r>
            <a:endParaRPr lang="fa-IR" sz="1100" dirty="0"/>
          </a:p>
        </p:txBody>
      </p:sp>
      <p:sp>
        <p:nvSpPr>
          <p:cNvPr id="32" name="Text 30"/>
          <p:cNvSpPr/>
          <p:nvPr/>
        </p:nvSpPr>
        <p:spPr>
          <a:xfrm>
            <a:off x="185589" y="3188568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2630612" y="3188568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666134" y="3188568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701656" y="3188568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هزینه‌های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185589" y="3599780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2630612" y="3599780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---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666134" y="3599780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---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6701656" y="3599780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b="1" dirty="0">
                <a:solidFill>
                  <a:srgbClr val="4C4C4D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جمع کل</a:t>
            </a:r>
            <a:endParaRPr lang="fa-IR" sz="1100" dirty="0"/>
          </a:p>
        </p:txBody>
      </p:sp>
      <p:sp>
        <p:nvSpPr>
          <p:cNvPr id="40" name="Shape 38"/>
          <p:cNvSpPr/>
          <p:nvPr/>
        </p:nvSpPr>
        <p:spPr>
          <a:xfrm>
            <a:off x="496119" y="4080644"/>
            <a:ext cx="8151763" cy="566961"/>
          </a:xfrm>
          <a:prstGeom prst="roundRect">
            <a:avLst>
              <a:gd name="adj" fmla="val 3751"/>
            </a:avLst>
          </a:prstGeom>
          <a:solidFill>
            <a:srgbClr val="B6D6FC"/>
          </a:solidFill>
          <a:ln/>
        </p:spPr>
      </p: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77" y="4281413"/>
            <a:ext cx="177180" cy="141759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499616" y="4257824"/>
            <a:ext cx="800650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منظور از نحوه تامین استفاده از اعتبارات بانکی یا منابع سهامداران و سرمایه‌گذاران است.</a:t>
            </a:r>
            <a:endParaRPr lang="fa-IR" sz="110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94C1BB7-C7BA-E164-8574-607188AB61EC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32346"/>
            <a:ext cx="8151763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200" dirty="0"/>
              <a:t>اطلاعات مالی</a:t>
            </a:r>
          </a:p>
        </p:txBody>
      </p:sp>
      <p:sp>
        <p:nvSpPr>
          <p:cNvPr id="3" name="Text 1"/>
          <p:cNvSpPr/>
          <p:nvPr/>
        </p:nvSpPr>
        <p:spPr>
          <a:xfrm>
            <a:off x="496119" y="821234"/>
            <a:ext cx="8151763" cy="282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750" dirty="0"/>
              <a:t>پیش‌بینی میزان درآمد</a:t>
            </a: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511796"/>
            <a:ext cx="5202138" cy="292618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978649" y="1339825"/>
            <a:ext cx="2673921" cy="402431"/>
          </a:xfrm>
          <a:prstGeom prst="roundRect">
            <a:avLst>
              <a:gd name="adj" fmla="val 4211"/>
            </a:avLst>
          </a:prstGeom>
          <a:solidFill>
            <a:srgbClr val="F2EEEE"/>
          </a:solidFill>
          <a:ln/>
        </p:spPr>
      </p:sp>
      <p:sp>
        <p:nvSpPr>
          <p:cNvPr id="6" name="Text 3"/>
          <p:cNvSpPr/>
          <p:nvPr/>
        </p:nvSpPr>
        <p:spPr>
          <a:xfrm>
            <a:off x="6091610" y="1452786"/>
            <a:ext cx="2447999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100" dirty="0"/>
              <a:t>نقطه سر به سر</a:t>
            </a:r>
          </a:p>
        </p:txBody>
      </p:sp>
      <p:sp>
        <p:nvSpPr>
          <p:cNvPr id="7" name="Shape 4"/>
          <p:cNvSpPr/>
          <p:nvPr/>
        </p:nvSpPr>
        <p:spPr>
          <a:xfrm>
            <a:off x="5978649" y="1832223"/>
            <a:ext cx="2673921" cy="402431"/>
          </a:xfrm>
          <a:prstGeom prst="roundRect">
            <a:avLst>
              <a:gd name="adj" fmla="val 4211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6091610" y="1945184"/>
            <a:ext cx="2447999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/>
              <a:t>قیمت فروش</a:t>
            </a:r>
          </a:p>
        </p:txBody>
      </p:sp>
      <p:sp>
        <p:nvSpPr>
          <p:cNvPr id="9" name="Shape 6"/>
          <p:cNvSpPr/>
          <p:nvPr/>
        </p:nvSpPr>
        <p:spPr>
          <a:xfrm>
            <a:off x="5978649" y="2324621"/>
            <a:ext cx="2673921" cy="402431"/>
          </a:xfrm>
          <a:prstGeom prst="roundRect">
            <a:avLst>
              <a:gd name="adj" fmla="val 4211"/>
            </a:avLst>
          </a:prstGeom>
          <a:solidFill>
            <a:srgbClr val="F2EEEE"/>
          </a:solidFill>
          <a:ln/>
        </p:spPr>
      </p:sp>
      <p:sp>
        <p:nvSpPr>
          <p:cNvPr id="10" name="Text 7"/>
          <p:cNvSpPr/>
          <p:nvPr/>
        </p:nvSpPr>
        <p:spPr>
          <a:xfrm>
            <a:off x="6091610" y="2437581"/>
            <a:ext cx="2447999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/>
              <a:t>قیمت تمام شده</a:t>
            </a:r>
          </a:p>
        </p:txBody>
      </p:sp>
      <p:sp>
        <p:nvSpPr>
          <p:cNvPr id="11" name="Shape 8"/>
          <p:cNvSpPr/>
          <p:nvPr/>
        </p:nvSpPr>
        <p:spPr>
          <a:xfrm>
            <a:off x="5978649" y="2817019"/>
            <a:ext cx="2673921" cy="402431"/>
          </a:xfrm>
          <a:prstGeom prst="roundRect">
            <a:avLst>
              <a:gd name="adj" fmla="val 4211"/>
            </a:avLst>
          </a:prstGeom>
          <a:solidFill>
            <a:srgbClr val="F2EEEE"/>
          </a:solidFill>
          <a:ln/>
        </p:spPr>
      </p:sp>
      <p:sp>
        <p:nvSpPr>
          <p:cNvPr id="12" name="Text 9"/>
          <p:cNvSpPr/>
          <p:nvPr/>
        </p:nvSpPr>
        <p:spPr>
          <a:xfrm>
            <a:off x="6091610" y="2929979"/>
            <a:ext cx="2447999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/>
              <a:t>نحوه بازگشت سرمایه</a:t>
            </a:r>
          </a:p>
        </p:txBody>
      </p:sp>
      <p:sp>
        <p:nvSpPr>
          <p:cNvPr id="13" name="Shape 10"/>
          <p:cNvSpPr/>
          <p:nvPr/>
        </p:nvSpPr>
        <p:spPr>
          <a:xfrm>
            <a:off x="5978649" y="3309417"/>
            <a:ext cx="2673921" cy="402431"/>
          </a:xfrm>
          <a:prstGeom prst="roundRect">
            <a:avLst>
              <a:gd name="adj" fmla="val 4211"/>
            </a:avLst>
          </a:prstGeom>
          <a:solidFill>
            <a:srgbClr val="F2EEEE"/>
          </a:solidFill>
          <a:ln/>
        </p:spPr>
      </p:sp>
      <p:sp>
        <p:nvSpPr>
          <p:cNvPr id="14" name="Text 11"/>
          <p:cNvSpPr/>
          <p:nvPr/>
        </p:nvSpPr>
        <p:spPr>
          <a:xfrm>
            <a:off x="6091610" y="3422377"/>
            <a:ext cx="2447999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100" dirty="0"/>
              <a:t>سود سالانه</a:t>
            </a:r>
          </a:p>
        </p:txBody>
      </p:sp>
      <p:sp>
        <p:nvSpPr>
          <p:cNvPr id="15" name="Shape 12"/>
          <p:cNvSpPr/>
          <p:nvPr/>
        </p:nvSpPr>
        <p:spPr>
          <a:xfrm>
            <a:off x="5978649" y="3801814"/>
            <a:ext cx="2673921" cy="402431"/>
          </a:xfrm>
          <a:prstGeom prst="roundRect">
            <a:avLst>
              <a:gd name="adj" fmla="val 4211"/>
            </a:avLst>
          </a:prstGeom>
          <a:solidFill>
            <a:srgbClr val="F2EEEE"/>
          </a:solidFill>
          <a:ln/>
        </p:spPr>
      </p:sp>
      <p:sp>
        <p:nvSpPr>
          <p:cNvPr id="16" name="Text 13"/>
          <p:cNvSpPr/>
          <p:nvPr/>
        </p:nvSpPr>
        <p:spPr>
          <a:xfrm>
            <a:off x="6091610" y="3914775"/>
            <a:ext cx="2447999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/>
              <a:t>سرمایه ثابت و در گردش مورد نیاز</a:t>
            </a:r>
          </a:p>
        </p:txBody>
      </p:sp>
      <p:sp>
        <p:nvSpPr>
          <p:cNvPr id="17" name="Text 14"/>
          <p:cNvSpPr/>
          <p:nvPr/>
        </p:nvSpPr>
        <p:spPr>
          <a:xfrm>
            <a:off x="5978649" y="4305449"/>
            <a:ext cx="2673921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fa-IR" altLang="en-US" sz="850" i="1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منظور اطلاعات مربوط به مرحله تجاری‌سازی و تولید انبوه است و از BP استفاده شود.</a:t>
            </a:r>
            <a:endParaRPr lang="fa-IR" sz="8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50AF1E-39C4-4B62-86F5-857B89996358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مدل کسب و کار</a:t>
            </a:r>
          </a:p>
        </p:txBody>
      </p:sp>
      <p:sp>
        <p:nvSpPr>
          <p:cNvPr id="3" name="Text 1"/>
          <p:cNvSpPr/>
          <p:nvPr/>
        </p:nvSpPr>
        <p:spPr>
          <a:xfrm>
            <a:off x="496119" y="699864"/>
            <a:ext cx="398941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/>
              <a:t>درآمدی</a:t>
            </a:r>
          </a:p>
        </p:txBody>
      </p:sp>
      <p:sp>
        <p:nvSpPr>
          <p:cNvPr id="4" name="Text 2"/>
          <p:cNvSpPr/>
          <p:nvPr/>
        </p:nvSpPr>
        <p:spPr>
          <a:xfrm>
            <a:off x="38919" y="912465"/>
            <a:ext cx="4446612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نحوه فروش محصول/خدمت</a:t>
            </a:r>
            <a:endParaRPr lang="ar-SA" sz="550" dirty="0"/>
          </a:p>
        </p:txBody>
      </p:sp>
      <p:sp>
        <p:nvSpPr>
          <p:cNvPr id="5" name="Text 3"/>
          <p:cNvSpPr/>
          <p:nvPr/>
        </p:nvSpPr>
        <p:spPr>
          <a:xfrm>
            <a:off x="4663232" y="699864"/>
            <a:ext cx="3989412" cy="17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100" dirty="0"/>
              <a:t>مشتریان</a:t>
            </a:r>
          </a:p>
        </p:txBody>
      </p:sp>
      <p:sp>
        <p:nvSpPr>
          <p:cNvPr id="6" name="Text 4"/>
          <p:cNvSpPr/>
          <p:nvPr/>
        </p:nvSpPr>
        <p:spPr>
          <a:xfrm>
            <a:off x="4206032" y="912465"/>
            <a:ext cx="4446612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fa-IR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معرفی مشتریان هدف و بازار مورد نظر</a:t>
            </a:r>
            <a:endParaRPr lang="fa-IR" sz="5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444" y="1032941"/>
            <a:ext cx="7315200" cy="41148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AE7C4A-75BF-B22C-AD1F-4096131CEB6E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60698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برنامه‌ریزی و اجرا</a:t>
            </a: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831" y="1787203"/>
            <a:ext cx="4972050" cy="22955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D3E755-3801-6E90-91BC-FC490BD70242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89855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مراحل ساخت نمونه اولیه محصول</a:t>
            </a:r>
          </a:p>
        </p:txBody>
      </p:sp>
      <p:sp>
        <p:nvSpPr>
          <p:cNvPr id="3" name="Shape 1"/>
          <p:cNvSpPr/>
          <p:nvPr/>
        </p:nvSpPr>
        <p:spPr>
          <a:xfrm>
            <a:off x="496119" y="682154"/>
            <a:ext cx="8151763" cy="713556"/>
          </a:xfrm>
          <a:prstGeom prst="roundRect">
            <a:avLst>
              <a:gd name="adj" fmla="val 1490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96119" y="826294"/>
            <a:ext cx="8151763" cy="4763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96119" y="968053"/>
            <a:ext cx="8151763" cy="4763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96119" y="1109811"/>
            <a:ext cx="8151763" cy="4763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96119" y="1251570"/>
            <a:ext cx="8151763" cy="4763"/>
          </a:xfrm>
          <a:prstGeom prst="rect">
            <a:avLst/>
          </a:prstGeom>
          <a:solidFill>
            <a:srgbClr val="000000">
              <a:alpha val="8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00881" y="686916"/>
            <a:ext cx="4071119" cy="139378"/>
          </a:xfrm>
          <a:custGeom>
            <a:avLst/>
            <a:gdLst/>
            <a:ahLst/>
            <a:cxnLst/>
            <a:rect l="l" t="t" r="r" b="b"/>
            <a:pathLst>
              <a:path w="4071119" h="139378">
                <a:moveTo>
                  <a:pt x="8860" y="0"/>
                </a:moveTo>
                <a:lnTo>
                  <a:pt x="4071119" y="0"/>
                </a:lnTo>
                <a:lnTo>
                  <a:pt x="4071119" y="139378"/>
                </a:lnTo>
                <a:lnTo>
                  <a:pt x="0" y="139378"/>
                </a:lnTo>
                <a:lnTo>
                  <a:pt x="0" y="8860"/>
                </a:lnTo>
                <a:arcTo wR="8860" hR="8860" stAng="10800000" swAng="5400000"/>
                <a:close/>
              </a:path>
            </a:pathLst>
          </a:custGeom>
          <a:solidFill>
            <a:srgbClr val="0066CC"/>
          </a:solidFill>
          <a:ln/>
        </p:spPr>
      </p:sp>
      <p:sp>
        <p:nvSpPr>
          <p:cNvPr id="9" name="Text 7"/>
          <p:cNvSpPr/>
          <p:nvPr/>
        </p:nvSpPr>
        <p:spPr>
          <a:xfrm>
            <a:off x="114523" y="712887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fa-IR" altLang="en-US" sz="55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مراحل اجرای ایده</a:t>
            </a:r>
            <a:endParaRPr lang="fa-IR" sz="550" dirty="0"/>
          </a:p>
        </p:txBody>
      </p:sp>
      <p:sp>
        <p:nvSpPr>
          <p:cNvPr id="10" name="Shape 8"/>
          <p:cNvSpPr/>
          <p:nvPr/>
        </p:nvSpPr>
        <p:spPr>
          <a:xfrm>
            <a:off x="4572000" y="686916"/>
            <a:ext cx="4071119" cy="139378"/>
          </a:xfrm>
          <a:custGeom>
            <a:avLst/>
            <a:gdLst/>
            <a:ahLst/>
            <a:cxnLst/>
            <a:rect l="l" t="t" r="r" b="b"/>
            <a:pathLst>
              <a:path w="4071119" h="139378">
                <a:moveTo>
                  <a:pt x="0" y="0"/>
                </a:moveTo>
                <a:lnTo>
                  <a:pt x="4062258" y="0"/>
                </a:lnTo>
                <a:arcTo wR="8860" hR="8860" stAng="16200000" swAng="5400000"/>
                <a:lnTo>
                  <a:pt x="4071119" y="139378"/>
                </a:lnTo>
                <a:lnTo>
                  <a:pt x="0" y="139378"/>
                </a:lnTo>
                <a:lnTo>
                  <a:pt x="0" y="0"/>
                </a:lnTo>
                <a:close/>
              </a:path>
            </a:pathLst>
          </a:custGeom>
          <a:solidFill>
            <a:srgbClr val="0066CC"/>
          </a:solidFill>
          <a:ln/>
        </p:spPr>
      </p:sp>
      <p:sp>
        <p:nvSpPr>
          <p:cNvPr id="11" name="Text 9"/>
          <p:cNvSpPr/>
          <p:nvPr/>
        </p:nvSpPr>
        <p:spPr>
          <a:xfrm>
            <a:off x="4185642" y="712887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altLang="en-US" sz="55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شروع و خاتمه (ماه)</a:t>
            </a:r>
            <a:endParaRPr lang="ar-SA" sz="550" dirty="0"/>
          </a:p>
        </p:txBody>
      </p:sp>
      <p:sp>
        <p:nvSpPr>
          <p:cNvPr id="12" name="Text 10"/>
          <p:cNvSpPr/>
          <p:nvPr/>
        </p:nvSpPr>
        <p:spPr>
          <a:xfrm>
            <a:off x="114523" y="854646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fa-IR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طراحی جزئی</a:t>
            </a:r>
            <a:endParaRPr lang="fa-IR" sz="550" dirty="0"/>
          </a:p>
        </p:txBody>
      </p:sp>
      <p:sp>
        <p:nvSpPr>
          <p:cNvPr id="13" name="Text 11"/>
          <p:cNvSpPr/>
          <p:nvPr/>
        </p:nvSpPr>
        <p:spPr>
          <a:xfrm>
            <a:off x="4185642" y="854646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۱ - ۲</a:t>
            </a:r>
            <a:endParaRPr lang="ar-SA" sz="550" dirty="0"/>
          </a:p>
        </p:txBody>
      </p:sp>
      <p:sp>
        <p:nvSpPr>
          <p:cNvPr id="14" name="Text 12"/>
          <p:cNvSpPr/>
          <p:nvPr/>
        </p:nvSpPr>
        <p:spPr>
          <a:xfrm>
            <a:off x="114523" y="996404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ساخت نمونه محصول</a:t>
            </a:r>
            <a:endParaRPr lang="ar-SA" sz="550" dirty="0"/>
          </a:p>
        </p:txBody>
      </p:sp>
      <p:sp>
        <p:nvSpPr>
          <p:cNvPr id="15" name="Text 13"/>
          <p:cNvSpPr/>
          <p:nvPr/>
        </p:nvSpPr>
        <p:spPr>
          <a:xfrm>
            <a:off x="4185642" y="996404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۳ - ۴</a:t>
            </a:r>
            <a:endParaRPr lang="ar-SA" sz="550" dirty="0"/>
          </a:p>
        </p:txBody>
      </p:sp>
      <p:sp>
        <p:nvSpPr>
          <p:cNvPr id="16" name="Text 14"/>
          <p:cNvSpPr/>
          <p:nvPr/>
        </p:nvSpPr>
        <p:spPr>
          <a:xfrm>
            <a:off x="114523" y="1138163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fa-IR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انجام تست‌های لازم روی دستگاه</a:t>
            </a:r>
            <a:endParaRPr lang="fa-IR" sz="550" dirty="0"/>
          </a:p>
        </p:txBody>
      </p:sp>
      <p:sp>
        <p:nvSpPr>
          <p:cNvPr id="17" name="Text 15"/>
          <p:cNvSpPr/>
          <p:nvPr/>
        </p:nvSpPr>
        <p:spPr>
          <a:xfrm>
            <a:off x="4185642" y="1138163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۵ - ۶</a:t>
            </a:r>
            <a:endParaRPr lang="ar-SA" sz="550" dirty="0"/>
          </a:p>
        </p:txBody>
      </p:sp>
      <p:sp>
        <p:nvSpPr>
          <p:cNvPr id="18" name="Text 16"/>
          <p:cNvSpPr/>
          <p:nvPr/>
        </p:nvSpPr>
        <p:spPr>
          <a:xfrm>
            <a:off x="114523" y="1279922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fa-IR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بازنگری و تکمیل طرح</a:t>
            </a:r>
            <a:endParaRPr lang="fa-IR" sz="550" dirty="0"/>
          </a:p>
        </p:txBody>
      </p:sp>
      <p:sp>
        <p:nvSpPr>
          <p:cNvPr id="19" name="Text 17"/>
          <p:cNvSpPr/>
          <p:nvPr/>
        </p:nvSpPr>
        <p:spPr>
          <a:xfrm>
            <a:off x="4185642" y="1279922"/>
            <a:ext cx="4386635" cy="85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altLang="en-US" sz="5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۷ - ۸</a:t>
            </a:r>
            <a:endParaRPr lang="ar-SA" sz="550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24" y="1435522"/>
            <a:ext cx="7867352" cy="384557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6075951" y="2758653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fa-IR" sz="1400" dirty="0"/>
              <a:t>طراحی جزئی</a:t>
            </a:r>
          </a:p>
        </p:txBody>
      </p:sp>
      <p:sp>
        <p:nvSpPr>
          <p:cNvPr id="22" name="Text 19"/>
          <p:cNvSpPr/>
          <p:nvPr/>
        </p:nvSpPr>
        <p:spPr>
          <a:xfrm>
            <a:off x="2138735" y="1878282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ar-SA" sz="1400" dirty="0"/>
              <a:t>ساخت نمونه</a:t>
            </a:r>
          </a:p>
        </p:txBody>
      </p:sp>
      <p:sp>
        <p:nvSpPr>
          <p:cNvPr id="23" name="Text 20"/>
          <p:cNvSpPr/>
          <p:nvPr/>
        </p:nvSpPr>
        <p:spPr>
          <a:xfrm>
            <a:off x="1234036" y="3687934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ar-SA" sz="1400" dirty="0"/>
              <a:t>انجام تست‌ها</a:t>
            </a:r>
          </a:p>
        </p:txBody>
      </p:sp>
      <p:sp>
        <p:nvSpPr>
          <p:cNvPr id="24" name="Text 21"/>
          <p:cNvSpPr/>
          <p:nvPr/>
        </p:nvSpPr>
        <p:spPr>
          <a:xfrm>
            <a:off x="5179277" y="4584609"/>
            <a:ext cx="1834107" cy="2292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fa-IR" sz="1400" dirty="0"/>
              <a:t>بازنگری و تکمیل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FB5655-F524-1160-131A-918A0A4F5164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25045" y="1451446"/>
            <a:ext cx="693837" cy="215354"/>
          </a:xfrm>
          <a:prstGeom prst="roundRect">
            <a:avLst>
              <a:gd name="adj" fmla="val 7900"/>
            </a:avLst>
          </a:prstGeom>
          <a:solidFill>
            <a:srgbClr val="CCD7FF"/>
          </a:solidFill>
          <a:ln/>
        </p:spPr>
      </p:sp>
      <p:sp>
        <p:nvSpPr>
          <p:cNvPr id="4" name="Text 1"/>
          <p:cNvSpPr/>
          <p:nvPr/>
        </p:nvSpPr>
        <p:spPr>
          <a:xfrm>
            <a:off x="4152900" y="1493937"/>
            <a:ext cx="980926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fa-IR" altLang="en-US" sz="8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بخش سوم</a:t>
            </a:r>
            <a:endParaRPr lang="fa-IR" sz="850" dirty="0"/>
          </a:p>
        </p:txBody>
      </p:sp>
      <p:sp>
        <p:nvSpPr>
          <p:cNvPr id="5" name="Text 2"/>
          <p:cNvSpPr/>
          <p:nvPr/>
        </p:nvSpPr>
        <p:spPr>
          <a:xfrm>
            <a:off x="496119" y="1723504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معرفی بازار و رقبا</a:t>
            </a:r>
          </a:p>
        </p:txBody>
      </p:sp>
      <p:sp>
        <p:nvSpPr>
          <p:cNvPr id="6" name="Text 3"/>
          <p:cNvSpPr/>
          <p:nvPr/>
        </p:nvSpPr>
        <p:spPr>
          <a:xfrm>
            <a:off x="496119" y="2520851"/>
            <a:ext cx="21884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تحلیل بازار هدف</a:t>
            </a:r>
          </a:p>
        </p:txBody>
      </p:sp>
      <p:sp>
        <p:nvSpPr>
          <p:cNvPr id="7" name="Text 4"/>
          <p:cNvSpPr/>
          <p:nvPr/>
        </p:nvSpPr>
        <p:spPr>
          <a:xfrm>
            <a:off x="496119" y="2884066"/>
            <a:ext cx="218844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اندازه بازار، بخش‌بندی مشتریان و فرصت‌های رشد را در این قسمت شرح دهید.</a:t>
            </a:r>
            <a:endParaRPr lang="fa-IR" sz="1100" dirty="0"/>
          </a:p>
        </p:txBody>
      </p:sp>
      <p:sp>
        <p:nvSpPr>
          <p:cNvPr id="8" name="Text 5"/>
          <p:cNvSpPr/>
          <p:nvPr/>
        </p:nvSpPr>
        <p:spPr>
          <a:xfrm>
            <a:off x="3035201" y="2520851"/>
            <a:ext cx="21884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تحلیل رقبا</a:t>
            </a:r>
          </a:p>
        </p:txBody>
      </p:sp>
      <p:sp>
        <p:nvSpPr>
          <p:cNvPr id="9" name="Text 6"/>
          <p:cNvSpPr/>
          <p:nvPr/>
        </p:nvSpPr>
        <p:spPr>
          <a:xfrm>
            <a:off x="3035201" y="2884066"/>
            <a:ext cx="21884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رقبای اصلی، نقاط قوت و ضعف آن‌ها و جایگاه رقابتی شرکت را بیان نمایید.</a:t>
            </a:r>
            <a:endParaRPr lang="fa-IR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94470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معرفی رقبای داخلی و خارجی</a:t>
            </a:r>
          </a:p>
        </p:txBody>
      </p:sp>
      <p:sp>
        <p:nvSpPr>
          <p:cNvPr id="3" name="Text 1"/>
          <p:cNvSpPr/>
          <p:nvPr/>
        </p:nvSpPr>
        <p:spPr>
          <a:xfrm>
            <a:off x="38919" y="1720974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مقایسه به لحاظ فنی، قیمت و سایر شاخص‌ها</a:t>
            </a:r>
            <a:endParaRPr lang="fa-IR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2107257"/>
            <a:ext cx="8151763" cy="2041773"/>
          </a:xfrm>
          <a:prstGeom prst="roundRect">
            <a:avLst>
              <a:gd name="adj" fmla="val 1042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0881" y="2112020"/>
            <a:ext cx="8142238" cy="4064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501030" y="2112020"/>
            <a:ext cx="2035522" cy="406450"/>
          </a:xfrm>
          <a:custGeom>
            <a:avLst/>
            <a:gdLst/>
            <a:ahLst/>
            <a:cxnLst/>
            <a:rect l="l" t="t" r="r" b="b"/>
            <a:pathLst>
              <a:path w="2035522" h="406450">
                <a:moveTo>
                  <a:pt x="17721" y="0"/>
                </a:moveTo>
                <a:lnTo>
                  <a:pt x="2035522" y="0"/>
                </a:lnTo>
                <a:lnTo>
                  <a:pt x="2035522" y="406450"/>
                </a:lnTo>
                <a:lnTo>
                  <a:pt x="0" y="406450"/>
                </a:lnTo>
                <a:lnTo>
                  <a:pt x="0" y="17721"/>
                </a:lnTo>
                <a:arcTo wR="17721" hR="17721" stAng="10800000" swAng="5400000"/>
                <a:close/>
              </a:path>
            </a:pathLst>
          </a:custGeom>
          <a:solidFill>
            <a:srgbClr val="0066CC"/>
          </a:solidFill>
          <a:ln/>
        </p:spPr>
      </p:sp>
      <p:sp>
        <p:nvSpPr>
          <p:cNvPr id="7" name="Text 5"/>
          <p:cNvSpPr/>
          <p:nvPr/>
        </p:nvSpPr>
        <p:spPr>
          <a:xfrm>
            <a:off x="185589" y="2201838"/>
            <a:ext cx="22068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 eaLnBrk="1" latinLnBrk="0" hangingPunct="1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1100" b="1" kern="1200" dirty="0">
                <a:solidFill>
                  <a:srgbClr val="FFFFFF"/>
                </a:solidFill>
                <a:effectLst/>
                <a:latin typeface="Heebo Bold" charset="-79"/>
                <a:ea typeface="Heebo Bold" charset="-79"/>
                <a:cs typeface="Heebo Bold" charset="-79"/>
              </a:rPr>
              <a:t>وجه تمایز محصول/خدمت شما</a:t>
            </a:r>
            <a:endParaRPr lang="en-US" sz="1100" dirty="0">
              <a:effectLst/>
            </a:endParaRPr>
          </a:p>
        </p:txBody>
      </p:sp>
      <p:sp>
        <p:nvSpPr>
          <p:cNvPr id="8" name="Shape 6"/>
          <p:cNvSpPr/>
          <p:nvPr/>
        </p:nvSpPr>
        <p:spPr>
          <a:xfrm>
            <a:off x="2536552" y="2112020"/>
            <a:ext cx="2035522" cy="406450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9" name="Text 7"/>
          <p:cNvSpPr/>
          <p:nvPr/>
        </p:nvSpPr>
        <p:spPr>
          <a:xfrm>
            <a:off x="2223492" y="2201838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قیمت</a:t>
            </a:r>
            <a:endParaRPr lang="fa-IR" sz="1100" dirty="0"/>
          </a:p>
        </p:txBody>
      </p:sp>
      <p:sp>
        <p:nvSpPr>
          <p:cNvPr id="10" name="Shape 8"/>
          <p:cNvSpPr/>
          <p:nvPr/>
        </p:nvSpPr>
        <p:spPr>
          <a:xfrm>
            <a:off x="4572074" y="2112020"/>
            <a:ext cx="1628403" cy="406450"/>
          </a:xfrm>
          <a:prstGeom prst="rect">
            <a:avLst/>
          </a:prstGeom>
          <a:solidFill>
            <a:srgbClr val="0066CC"/>
          </a:solidFill>
          <a:ln/>
        </p:spPr>
      </p:sp>
      <p:sp>
        <p:nvSpPr>
          <p:cNvPr id="11" name="Text 9"/>
          <p:cNvSpPr/>
          <p:nvPr/>
        </p:nvSpPr>
        <p:spPr>
          <a:xfrm>
            <a:off x="4259014" y="2201838"/>
            <a:ext cx="17973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نام شرکت / برند</a:t>
            </a:r>
            <a:endParaRPr lang="fa-IR" sz="1100" dirty="0"/>
          </a:p>
        </p:txBody>
      </p:sp>
      <p:sp>
        <p:nvSpPr>
          <p:cNvPr id="12" name="Shape 10"/>
          <p:cNvSpPr/>
          <p:nvPr/>
        </p:nvSpPr>
        <p:spPr>
          <a:xfrm>
            <a:off x="6200477" y="2112020"/>
            <a:ext cx="2442642" cy="406450"/>
          </a:xfrm>
          <a:custGeom>
            <a:avLst/>
            <a:gdLst/>
            <a:ahLst/>
            <a:cxnLst/>
            <a:rect l="l" t="t" r="r" b="b"/>
            <a:pathLst>
              <a:path w="2442642" h="406450">
                <a:moveTo>
                  <a:pt x="0" y="0"/>
                </a:moveTo>
                <a:lnTo>
                  <a:pt x="2424921" y="0"/>
                </a:lnTo>
                <a:arcTo wR="17721" hR="17721" stAng="16200000" swAng="5400000"/>
                <a:lnTo>
                  <a:pt x="2442642" y="406450"/>
                </a:lnTo>
                <a:lnTo>
                  <a:pt x="0" y="406450"/>
                </a:lnTo>
                <a:lnTo>
                  <a:pt x="0" y="0"/>
                </a:lnTo>
                <a:close/>
              </a:path>
            </a:pathLst>
          </a:custGeom>
          <a:solidFill>
            <a:srgbClr val="0066CC"/>
          </a:solidFill>
          <a:ln/>
        </p:spPr>
      </p:sp>
      <p:sp>
        <p:nvSpPr>
          <p:cNvPr id="13" name="Text 11"/>
          <p:cNvSpPr/>
          <p:nvPr/>
        </p:nvSpPr>
        <p:spPr>
          <a:xfrm>
            <a:off x="5887417" y="2201838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نام محصول/خدمت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500881" y="2518470"/>
            <a:ext cx="8142238" cy="4064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185589" y="2608287"/>
            <a:ext cx="22068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223492" y="2608287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259014" y="2608287"/>
            <a:ext cx="17973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887417" y="2608287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33000"/>
              </a:lnSpc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محصول شرکت</a:t>
            </a:r>
            <a:endParaRPr lang="fa-IR" sz="1100" dirty="0"/>
          </a:p>
          <a:p>
            <a:pPr marL="0" indent="0" algn="r" rtl="1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00881" y="2924919"/>
            <a:ext cx="8142238" cy="4064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85589" y="3014737"/>
            <a:ext cx="22068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223492" y="3014737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259014" y="3014737"/>
            <a:ext cx="17973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887417" y="3014737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محصول رقیب ۱</a:t>
            </a:r>
            <a:endParaRPr lang="fa-IR" sz="1100" dirty="0"/>
          </a:p>
        </p:txBody>
      </p:sp>
      <p:sp>
        <p:nvSpPr>
          <p:cNvPr id="24" name="Shape 22"/>
          <p:cNvSpPr/>
          <p:nvPr/>
        </p:nvSpPr>
        <p:spPr>
          <a:xfrm>
            <a:off x="500881" y="3331369"/>
            <a:ext cx="8142238" cy="406450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85589" y="3421187"/>
            <a:ext cx="22068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2223492" y="3421187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259014" y="3421187"/>
            <a:ext cx="17973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887417" y="3421187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محصول رقیب ۲</a:t>
            </a:r>
            <a:endParaRPr lang="fa-IR" sz="1100" dirty="0"/>
          </a:p>
        </p:txBody>
      </p:sp>
      <p:sp>
        <p:nvSpPr>
          <p:cNvPr id="29" name="Shape 27"/>
          <p:cNvSpPr/>
          <p:nvPr/>
        </p:nvSpPr>
        <p:spPr>
          <a:xfrm>
            <a:off x="500881" y="3737818"/>
            <a:ext cx="8142238" cy="406450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185589" y="3827636"/>
            <a:ext cx="22068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2223492" y="3827636"/>
            <a:ext cx="22044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259014" y="3827636"/>
            <a:ext cx="17973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---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887417" y="3827636"/>
            <a:ext cx="26139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محصول رقیب ۳</a:t>
            </a:r>
            <a:endParaRPr lang="fa-IR" sz="11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E929E42-FDE2-0A92-6C0A-E18DFEC586F5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745778"/>
            <a:ext cx="4722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تفاهم‌نامه همکاری، قراردادها و مجوزها</a:t>
            </a:r>
          </a:p>
        </p:txBody>
      </p:sp>
      <p:sp>
        <p:nvSpPr>
          <p:cNvPr id="4" name="Text 1"/>
          <p:cNvSpPr/>
          <p:nvPr/>
        </p:nvSpPr>
        <p:spPr>
          <a:xfrm>
            <a:off x="38919" y="1844353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در صورت وجود</a:t>
            </a:r>
            <a:endParaRPr lang="ar-SA" sz="1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4522" y="2230636"/>
            <a:ext cx="354360" cy="3543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6119" y="2230636"/>
            <a:ext cx="419122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/>
              <a:t>تفاهم‌نامه همکاری</a:t>
            </a:r>
          </a:p>
        </p:txBody>
      </p:sp>
      <p:sp>
        <p:nvSpPr>
          <p:cNvPr id="7" name="Text 3"/>
          <p:cNvSpPr/>
          <p:nvPr/>
        </p:nvSpPr>
        <p:spPr>
          <a:xfrm>
            <a:off x="496119" y="2537147"/>
            <a:ext cx="41912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مستندات همکاری با شرکا و سازمان‌های مرتبط</a:t>
            </a:r>
            <a:endParaRPr lang="fa-IR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64522" y="3047479"/>
            <a:ext cx="354360" cy="35436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96119" y="3047479"/>
            <a:ext cx="419122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350" dirty="0"/>
              <a:t>قراردادها</a:t>
            </a:r>
          </a:p>
        </p:txBody>
      </p:sp>
      <p:sp>
        <p:nvSpPr>
          <p:cNvPr id="10" name="Text 5"/>
          <p:cNvSpPr/>
          <p:nvPr/>
        </p:nvSpPr>
        <p:spPr>
          <a:xfrm>
            <a:off x="496119" y="3353991"/>
            <a:ext cx="41912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قراردادهای منعقد شده با مشتریان، تامین‌کنندگان و سرمایه‌گذاران</a:t>
            </a:r>
            <a:endParaRPr lang="fa-IR" sz="11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64522" y="3864322"/>
            <a:ext cx="354360" cy="35436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96119" y="3864322"/>
            <a:ext cx="419122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350" dirty="0"/>
              <a:t>مجوزها</a:t>
            </a:r>
          </a:p>
        </p:txBody>
      </p:sp>
      <p:sp>
        <p:nvSpPr>
          <p:cNvPr id="13" name="Text 7"/>
          <p:cNvSpPr/>
          <p:nvPr/>
        </p:nvSpPr>
        <p:spPr>
          <a:xfrm>
            <a:off x="496119" y="4170834"/>
            <a:ext cx="41912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مجوزهای قانونی، صنعتی و نظارتی اخذ شده</a:t>
            </a:r>
            <a:endParaRPr lang="fa-IR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046690" y="800249"/>
            <a:ext cx="601191" cy="215354"/>
          </a:xfrm>
          <a:prstGeom prst="roundRect">
            <a:avLst>
              <a:gd name="adj" fmla="val 7900"/>
            </a:avLst>
          </a:prstGeom>
          <a:solidFill>
            <a:srgbClr val="CCD7FF"/>
          </a:solidFill>
          <a:ln/>
        </p:spPr>
      </p:sp>
      <p:sp>
        <p:nvSpPr>
          <p:cNvPr id="4" name="Text 1"/>
          <p:cNvSpPr/>
          <p:nvPr/>
        </p:nvSpPr>
        <p:spPr>
          <a:xfrm>
            <a:off x="7674546" y="842739"/>
            <a:ext cx="888281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96000"/>
              </a:lnSpc>
              <a:buNone/>
            </a:pPr>
            <a:r>
              <a:rPr lang="ar-SA" altLang="en-US" sz="8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بخش </a:t>
            </a:r>
            <a:r>
              <a:rPr lang="fa-IR" altLang="en-US" sz="85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چهارم</a:t>
            </a:r>
            <a:endParaRPr lang="ar-SA" sz="850" dirty="0"/>
          </a:p>
        </p:txBody>
      </p:sp>
      <p:sp>
        <p:nvSpPr>
          <p:cNvPr id="5" name="Text 2"/>
          <p:cNvSpPr/>
          <p:nvPr/>
        </p:nvSpPr>
        <p:spPr>
          <a:xfrm>
            <a:off x="3925119" y="1072307"/>
            <a:ext cx="4722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rtl="1">
              <a:lnSpc>
                <a:spcPct val="104000"/>
              </a:lnSpc>
            </a:pPr>
            <a:r>
              <a:rPr lang="fa-IR" sz="2750" dirty="0">
                <a:solidFill>
                  <a:srgbClr val="152D47"/>
                </a:solidFill>
                <a:latin typeface="Crimson Pro SemiBold" pitchFamily="34" charset="0"/>
              </a:rPr>
              <a:t>معرفی تیم</a:t>
            </a:r>
            <a:endParaRPr lang="fa-IR" sz="2750" dirty="0"/>
          </a:p>
        </p:txBody>
      </p:sp>
      <p:sp>
        <p:nvSpPr>
          <p:cNvPr id="6" name="Text 3"/>
          <p:cNvSpPr/>
          <p:nvPr/>
        </p:nvSpPr>
        <p:spPr>
          <a:xfrm>
            <a:off x="3925119" y="1727895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در این بخش اعضای تیم، تخصص‌ها، سوابق و رزومه نیروی انسانی شرکت معرفی می‌شود.</a:t>
            </a:r>
            <a:endParaRPr lang="fa-IR" sz="1100" dirty="0"/>
          </a:p>
        </p:txBody>
      </p:sp>
      <p:sp>
        <p:nvSpPr>
          <p:cNvPr id="7" name="Shape 4"/>
          <p:cNvSpPr/>
          <p:nvPr/>
        </p:nvSpPr>
        <p:spPr>
          <a:xfrm>
            <a:off x="6357417" y="2340992"/>
            <a:ext cx="2290465" cy="1043657"/>
          </a:xfrm>
          <a:prstGeom prst="roundRect">
            <a:avLst>
              <a:gd name="adj" fmla="val 2038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6499175" y="2482751"/>
            <a:ext cx="200694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350" dirty="0"/>
              <a:t>نام و سمت</a:t>
            </a:r>
          </a:p>
        </p:txBody>
      </p:sp>
      <p:sp>
        <p:nvSpPr>
          <p:cNvPr id="9" name="Text 6"/>
          <p:cNvSpPr/>
          <p:nvPr/>
        </p:nvSpPr>
        <p:spPr>
          <a:xfrm>
            <a:off x="6499175" y="2789262"/>
            <a:ext cx="200694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مشخصات هر عضو تیم را وارد نمایید</a:t>
            </a:r>
            <a:endParaRPr lang="fa-IR" sz="1100" dirty="0"/>
          </a:p>
        </p:txBody>
      </p:sp>
      <p:sp>
        <p:nvSpPr>
          <p:cNvPr id="10" name="Shape 7"/>
          <p:cNvSpPr/>
          <p:nvPr/>
        </p:nvSpPr>
        <p:spPr>
          <a:xfrm>
            <a:off x="3925119" y="2340992"/>
            <a:ext cx="2290539" cy="1043657"/>
          </a:xfrm>
          <a:prstGeom prst="roundRect">
            <a:avLst>
              <a:gd name="adj" fmla="val 2038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4066877" y="2482751"/>
            <a:ext cx="20070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350" dirty="0"/>
              <a:t>تخصص و مهارت</a:t>
            </a:r>
          </a:p>
        </p:txBody>
      </p:sp>
      <p:sp>
        <p:nvSpPr>
          <p:cNvPr id="12" name="Text 9"/>
          <p:cNvSpPr/>
          <p:nvPr/>
        </p:nvSpPr>
        <p:spPr>
          <a:xfrm>
            <a:off x="4066877" y="2789262"/>
            <a:ext cx="200702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حوزه تخصصی و مهارت‌های کلیدی</a:t>
            </a:r>
            <a:endParaRPr lang="fa-IR" sz="1100" dirty="0"/>
          </a:p>
        </p:txBody>
      </p:sp>
      <p:sp>
        <p:nvSpPr>
          <p:cNvPr id="13" name="Shape 10"/>
          <p:cNvSpPr/>
          <p:nvPr/>
        </p:nvSpPr>
        <p:spPr>
          <a:xfrm>
            <a:off x="3925119" y="3526408"/>
            <a:ext cx="4722763" cy="816843"/>
          </a:xfrm>
          <a:prstGeom prst="roundRect">
            <a:avLst>
              <a:gd name="adj" fmla="val 2603"/>
            </a:avLst>
          </a:prstGeom>
          <a:solidFill>
            <a:srgbClr val="F2EEEE"/>
          </a:solidFill>
          <a:ln/>
        </p:spPr>
      </p:sp>
      <p:sp>
        <p:nvSpPr>
          <p:cNvPr id="14" name="Text 11"/>
          <p:cNvSpPr/>
          <p:nvPr/>
        </p:nvSpPr>
        <p:spPr>
          <a:xfrm>
            <a:off x="4066877" y="3668167"/>
            <a:ext cx="443924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350" dirty="0"/>
              <a:t>سابقه و رزومه</a:t>
            </a:r>
          </a:p>
        </p:txBody>
      </p:sp>
      <p:sp>
        <p:nvSpPr>
          <p:cNvPr id="15" name="Text 12"/>
          <p:cNvSpPr/>
          <p:nvPr/>
        </p:nvSpPr>
        <p:spPr>
          <a:xfrm>
            <a:off x="4066877" y="3974678"/>
            <a:ext cx="443924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سوابق کاری و تحصیلی مرتبط</a:t>
            </a:r>
            <a:endParaRPr lang="fa-IR" sz="11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5224FC-9F9A-5FF3-A514-6122CB00897A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93802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معرفی اعضای هیات مدیره و سهامداران</a:t>
            </a:r>
          </a:p>
        </p:txBody>
      </p:sp>
      <p:sp>
        <p:nvSpPr>
          <p:cNvPr id="11" name="Text 9"/>
          <p:cNvSpPr/>
          <p:nvPr/>
        </p:nvSpPr>
        <p:spPr>
          <a:xfrm>
            <a:off x="196979" y="1069452"/>
            <a:ext cx="179970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b="1" dirty="0">
                <a:solidFill>
                  <a:srgbClr val="FFFFFF"/>
                </a:solidFill>
                <a:latin typeface="Heebo Bold" pitchFamily="34" charset="0"/>
                <a:ea typeface="Heebo Bold" pitchFamily="34" charset="-122"/>
                <a:cs typeface="Heebo Bold" pitchFamily="34" charset="-120"/>
              </a:rPr>
              <a:t>نوع همکاری</a:t>
            </a:r>
            <a:endParaRPr lang="fa-IR" sz="11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7593CB-4213-11FF-308F-8CAF1AB5D252}"/>
              </a:ext>
            </a:extLst>
          </p:cNvPr>
          <p:cNvSpPr/>
          <p:nvPr/>
        </p:nvSpPr>
        <p:spPr>
          <a:xfrm>
            <a:off x="8045355" y="4804012"/>
            <a:ext cx="1098645" cy="277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D7620567-373B-C8FD-6313-AE2E6FC7E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473364"/>
              </p:ext>
            </p:extLst>
          </p:nvPr>
        </p:nvGraphicFramePr>
        <p:xfrm>
          <a:off x="496119" y="1069452"/>
          <a:ext cx="8290843" cy="3547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0904">
                  <a:extLst>
                    <a:ext uri="{9D8B030D-6E8A-4147-A177-3AD203B41FA5}">
                      <a16:colId xmlns:a16="http://schemas.microsoft.com/office/drawing/2014/main" val="2397316112"/>
                    </a:ext>
                  </a:extLst>
                </a:gridCol>
                <a:gridCol w="690904">
                  <a:extLst>
                    <a:ext uri="{9D8B030D-6E8A-4147-A177-3AD203B41FA5}">
                      <a16:colId xmlns:a16="http://schemas.microsoft.com/office/drawing/2014/main" val="3642654542"/>
                    </a:ext>
                  </a:extLst>
                </a:gridCol>
                <a:gridCol w="1381807">
                  <a:extLst>
                    <a:ext uri="{9D8B030D-6E8A-4147-A177-3AD203B41FA5}">
                      <a16:colId xmlns:a16="http://schemas.microsoft.com/office/drawing/2014/main" val="3634540144"/>
                    </a:ext>
                  </a:extLst>
                </a:gridCol>
                <a:gridCol w="1381807">
                  <a:extLst>
                    <a:ext uri="{9D8B030D-6E8A-4147-A177-3AD203B41FA5}">
                      <a16:colId xmlns:a16="http://schemas.microsoft.com/office/drawing/2014/main" val="2614807308"/>
                    </a:ext>
                  </a:extLst>
                </a:gridCol>
                <a:gridCol w="1381807">
                  <a:extLst>
                    <a:ext uri="{9D8B030D-6E8A-4147-A177-3AD203B41FA5}">
                      <a16:colId xmlns:a16="http://schemas.microsoft.com/office/drawing/2014/main" val="3336094880"/>
                    </a:ext>
                  </a:extLst>
                </a:gridCol>
                <a:gridCol w="1381807">
                  <a:extLst>
                    <a:ext uri="{9D8B030D-6E8A-4147-A177-3AD203B41FA5}">
                      <a16:colId xmlns:a16="http://schemas.microsoft.com/office/drawing/2014/main" val="2174208134"/>
                    </a:ext>
                  </a:extLst>
                </a:gridCol>
                <a:gridCol w="1381807">
                  <a:extLst>
                    <a:ext uri="{9D8B030D-6E8A-4147-A177-3AD203B41FA5}">
                      <a16:colId xmlns:a16="http://schemas.microsoft.com/office/drawing/2014/main" val="2993399998"/>
                    </a:ext>
                  </a:extLst>
                </a:gridCol>
              </a:tblGrid>
              <a:tr h="88684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altLang="en-US" sz="1200" b="1" dirty="0">
                          <a:solidFill>
                            <a:srgbClr val="FFFFFF"/>
                          </a:solidFill>
                          <a:latin typeface="Heebo Bold" pitchFamily="34" charset="0"/>
                          <a:ea typeface="Heebo Bold" pitchFamily="34" charset="-122"/>
                          <a:cs typeface="Heebo Bold" pitchFamily="34" charset="-120"/>
                        </a:rPr>
                        <a:t>نوع همکاری</a:t>
                      </a:r>
                      <a:endParaRPr lang="fa-IR" sz="1200" dirty="0"/>
                    </a:p>
                    <a:p>
                      <a:pPr algn="ctr" rtl="1"/>
                      <a:br>
                        <a:rPr lang="en-US" sz="1200" dirty="0"/>
                      </a:br>
                      <a:r>
                        <a:rPr lang="fa-IR" sz="1200" dirty="0"/>
                        <a:t>تمام وقت      پاره وقت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Heebo Bold" pitchFamily="34" charset="0"/>
                          <a:ea typeface="Heebo Bold" pitchFamily="34" charset="-122"/>
                          <a:cs typeface="Heebo Bold" pitchFamily="34" charset="-120"/>
                        </a:rPr>
                        <a:t>درصد سهام</a:t>
                      </a:r>
                      <a:endParaRPr lang="ar-SA" sz="1200" dirty="0"/>
                    </a:p>
                    <a:p>
                      <a:pPr algn="ctr" rtl="1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altLang="en-US" sz="1200" b="1" dirty="0">
                          <a:solidFill>
                            <a:srgbClr val="FFFFFF"/>
                          </a:solidFill>
                          <a:latin typeface="Heebo Bold" pitchFamily="34" charset="0"/>
                          <a:ea typeface="Heebo Bold" pitchFamily="34" charset="-122"/>
                          <a:cs typeface="Heebo Bold" pitchFamily="34" charset="-120"/>
                        </a:rPr>
                        <a:t>زمینه تخصصی</a:t>
                      </a:r>
                      <a:endParaRPr lang="fa-IR" sz="1200" dirty="0"/>
                    </a:p>
                    <a:p>
                      <a:pPr algn="ctr" rtl="1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altLang="en-US" sz="1200" b="1" dirty="0">
                          <a:solidFill>
                            <a:srgbClr val="FFFFFF"/>
                          </a:solidFill>
                          <a:latin typeface="Heebo Bold" pitchFamily="34" charset="0"/>
                          <a:ea typeface="Heebo Bold" pitchFamily="34" charset="-122"/>
                          <a:cs typeface="Heebo Bold" pitchFamily="34" charset="-120"/>
                        </a:rPr>
                        <a:t>سمت</a:t>
                      </a:r>
                      <a:endParaRPr lang="ar-SA" sz="1200" dirty="0"/>
                    </a:p>
                    <a:p>
                      <a:pPr algn="ctr" rtl="1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200" b="1" kern="1200" dirty="0">
                          <a:solidFill>
                            <a:srgbClr val="FFFFFF"/>
                          </a:solidFill>
                          <a:effectLst/>
                          <a:latin typeface="Heebo Bold" charset="-79"/>
                          <a:ea typeface="Heebo Bold" charset="-79"/>
                          <a:cs typeface="Heebo Bold" charset="-79"/>
                        </a:rPr>
                        <a:t>مدرک تحصیلی</a:t>
                      </a:r>
                      <a:endParaRPr lang="en-US" sz="1200" dirty="0">
                        <a:effectLst/>
                      </a:endParaRPr>
                    </a:p>
                    <a:p>
                      <a:pPr algn="ctr" rtl="1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altLang="en-US" sz="1200" b="1" dirty="0">
                          <a:solidFill>
                            <a:srgbClr val="FFFFFF"/>
                          </a:solidFill>
                          <a:latin typeface="Heebo Bold" pitchFamily="34" charset="0"/>
                          <a:ea typeface="Heebo Bold" pitchFamily="34" charset="-122"/>
                          <a:cs typeface="Heebo Bold" pitchFamily="34" charset="-120"/>
                        </a:rPr>
                        <a:t>نام ونام خانوادگی</a:t>
                      </a:r>
                      <a:endParaRPr lang="fa-IR" sz="1200" dirty="0"/>
                    </a:p>
                    <a:p>
                      <a:pPr algn="ctr" rtl="1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254211"/>
                  </a:ext>
                </a:extLst>
              </a:tr>
              <a:tr h="886848">
                <a:tc>
                  <a:txBody>
                    <a:bodyPr/>
                    <a:lstStyle/>
                    <a:p>
                      <a:pPr algn="ctr" rtl="1"/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877519"/>
                  </a:ext>
                </a:extLst>
              </a:tr>
              <a:tr h="886848"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999420"/>
                  </a:ext>
                </a:extLst>
              </a:tr>
              <a:tr h="886848"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8712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94246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2750" dirty="0"/>
              <a:t>معرفی اعضای هیات مدیره، سهامداران اصلی و میزان سهام</a:t>
            </a:r>
          </a:p>
        </p:txBody>
      </p:sp>
      <p:sp>
        <p:nvSpPr>
          <p:cNvPr id="3" name="Text 1"/>
          <p:cNvSpPr/>
          <p:nvPr/>
        </p:nvSpPr>
        <p:spPr>
          <a:xfrm>
            <a:off x="496119" y="1720751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fa-IR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برای هر فرد می‌توان یک اسلاید رزومه عضو قرار داد تا درصورت لزوم ارائه شود. به منظور تغییر عکس بر روی آن کلیک راست نموده و گزینه Change Picture را انتخاب و عکس مورد نظر را جایگزین نمایید.</a:t>
            </a:r>
            <a:endParaRPr lang="fa-IR" sz="1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981" y="2333848"/>
            <a:ext cx="1104900" cy="11049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31341" y="3598217"/>
            <a:ext cx="190500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>
                <a:solidFill>
                  <a:schemeClr val="accent1">
                    <a:lumMod val="75000"/>
                  </a:schemeClr>
                </a:solidFill>
              </a:rPr>
              <a:t>عضو اول</a:t>
            </a:r>
            <a:endParaRPr lang="ar-SA" sz="13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6531341" y="3904729"/>
            <a:ext cx="1905000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عنوان دلخواه</a:t>
            </a:r>
            <a:endParaRPr lang="ar-SA" sz="11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802" y="2333848"/>
            <a:ext cx="1104900" cy="11049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49087" y="3598217"/>
            <a:ext cx="19050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>
                <a:solidFill>
                  <a:schemeClr val="accent1">
                    <a:lumMod val="75000"/>
                  </a:schemeClr>
                </a:solidFill>
              </a:rPr>
              <a:t>عضو دوم</a:t>
            </a:r>
            <a:endParaRPr lang="ar-SA" sz="13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 5"/>
          <p:cNvSpPr/>
          <p:nvPr/>
        </p:nvSpPr>
        <p:spPr>
          <a:xfrm>
            <a:off x="4449087" y="3904729"/>
            <a:ext cx="190507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عنوان دلخواه</a:t>
            </a:r>
            <a:endParaRPr lang="ar-SA" sz="11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547" y="2333848"/>
            <a:ext cx="1104900" cy="11049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2366833" y="3598217"/>
            <a:ext cx="19050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ar-SA" sz="1350" dirty="0">
                <a:solidFill>
                  <a:schemeClr val="accent1">
                    <a:lumMod val="75000"/>
                  </a:schemeClr>
                </a:solidFill>
              </a:rPr>
              <a:t>عضو سوم</a:t>
            </a:r>
          </a:p>
        </p:txBody>
      </p:sp>
      <p:sp>
        <p:nvSpPr>
          <p:cNvPr id="12" name="Text 7"/>
          <p:cNvSpPr/>
          <p:nvPr/>
        </p:nvSpPr>
        <p:spPr>
          <a:xfrm>
            <a:off x="2366833" y="3904729"/>
            <a:ext cx="190507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عنوان دلخواه</a:t>
            </a:r>
            <a:endParaRPr lang="ar-SA" sz="11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293" y="2333848"/>
            <a:ext cx="1104900" cy="11049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284579" y="3598217"/>
            <a:ext cx="19050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04000"/>
              </a:lnSpc>
              <a:buNone/>
            </a:pPr>
            <a:r>
              <a:rPr lang="fa-IR" sz="1350" dirty="0">
                <a:solidFill>
                  <a:schemeClr val="accent1">
                    <a:lumMod val="75000"/>
                  </a:schemeClr>
                </a:solidFill>
              </a:rPr>
              <a:t>عضو چهارم</a:t>
            </a:r>
          </a:p>
        </p:txBody>
      </p:sp>
      <p:sp>
        <p:nvSpPr>
          <p:cNvPr id="15" name="Text 9"/>
          <p:cNvSpPr/>
          <p:nvPr/>
        </p:nvSpPr>
        <p:spPr>
          <a:xfrm>
            <a:off x="284579" y="3904729"/>
            <a:ext cx="190507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ct val="133000"/>
              </a:lnSpc>
              <a:buNone/>
            </a:pPr>
            <a:r>
              <a:rPr lang="ar-SA" altLang="en-US" sz="1100" dirty="0">
                <a:solidFill>
                  <a:srgbClr val="4C4C4D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عنوان دلخواه</a:t>
            </a:r>
            <a:endParaRPr lang="ar-SA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685702"/>
            <a:ext cx="4722763" cy="1772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 rtl="1">
              <a:lnSpc>
                <a:spcPct val="104000"/>
              </a:lnSpc>
              <a:buNone/>
            </a:pPr>
            <a:r>
              <a:rPr lang="fa-IR" sz="5550" dirty="0"/>
              <a:t>با تشکر از توجه شما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1087</Words>
  <Application>Microsoft Office PowerPoint</Application>
  <PresentationFormat>On-screen Show (16:9)</PresentationFormat>
  <Paragraphs>243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Heebo</vt:lpstr>
      <vt:lpstr>Calibri</vt:lpstr>
      <vt:lpstr>Heebo Bold</vt:lpstr>
      <vt:lpstr>Crimson Pro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FAEZEH ARGMAND</dc:creator>
  <cp:lastModifiedBy>Sayar Kerman</cp:lastModifiedBy>
  <cp:revision>7</cp:revision>
  <dcterms:created xsi:type="dcterms:W3CDTF">2026-08-11T08:25:03Z</dcterms:created>
  <dcterms:modified xsi:type="dcterms:W3CDTF">2026-10-14T16:08:38Z</dcterms:modified>
</cp:coreProperties>
</file>